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36" r:id="rId1"/>
  </p:sldMasterIdLst>
  <p:sldIdLst>
    <p:sldId id="286" r:id="rId2"/>
    <p:sldId id="380" r:id="rId3"/>
    <p:sldId id="409" r:id="rId4"/>
    <p:sldId id="406" r:id="rId5"/>
    <p:sldId id="394" r:id="rId6"/>
    <p:sldId id="395" r:id="rId7"/>
    <p:sldId id="407" r:id="rId8"/>
    <p:sldId id="396" r:id="rId9"/>
    <p:sldId id="397" r:id="rId10"/>
    <p:sldId id="398" r:id="rId11"/>
    <p:sldId id="399" r:id="rId12"/>
    <p:sldId id="400" r:id="rId13"/>
    <p:sldId id="401" r:id="rId14"/>
    <p:sldId id="408" r:id="rId15"/>
    <p:sldId id="410" r:id="rId16"/>
    <p:sldId id="402" r:id="rId17"/>
    <p:sldId id="403" r:id="rId18"/>
    <p:sldId id="411" r:id="rId19"/>
    <p:sldId id="404" r:id="rId20"/>
    <p:sldId id="41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1" autoAdjust="0"/>
  </p:normalViewPr>
  <p:slideViewPr>
    <p:cSldViewPr>
      <p:cViewPr varScale="1">
        <p:scale>
          <a:sx n="82" d="100"/>
          <a:sy n="82" d="100"/>
        </p:scale>
        <p:origin x="1459" y="77"/>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38.315"/>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5.106"/>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5.470"/>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6.410"/>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7.49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1.044"/>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1.70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2.068"/>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2.87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3.255"/>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27.39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39.776"/>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0,'57'22,"129"52,148 83,65 37,18 8,-36-14,-51-28,-56-25,-61-27,-58-31,-51-24,-34-22,-21-11,-9-5,-12-5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28.28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0.67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2.01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2.398"/>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2.73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3.211"/>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42.45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1,'97'40,"-37"-13,898 417,-747-335,246 120,11-36,-259-132,-204-58,-1 0,1-1,-1 2,1-1,-1 0,0 1,0 0,-1 0,1 0,-1 0,0 0,0 1,4 9,3 1,10 15,-12-16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43.31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43.726"/>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trace contextRef="#ctx0" brushRef="#br0" timeOffset="1">1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10.680"/>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12.42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13.55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3.79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A66EAA-AF2B-4885-A8D4-0F5AEB314886}" type="datetimeFigureOut">
              <a:rPr lang="de-DE" smtClean="0"/>
              <a:t>09.06.2023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339498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de-DE"/>
              <a:t>Mastertitelformat bearbeiten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e-DE"/>
              <a:t>Bild durch Klicken auf Symbol hinzufügen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8A66EAA-AF2B-4885-A8D4-0F5AEB314886}" type="datetimeFigureOut">
              <a:rPr lang="de-DE" smtClean="0"/>
              <a:t>09.06.2023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351550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de-DE"/>
              <a:t>Mastertitelformat bearbeiten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de-DE"/>
              <a:t>Mastertextformat bearbeiten</a:t>
            </a:r>
          </a:p>
        </p:txBody>
      </p:sp>
      <p:sp>
        <p:nvSpPr>
          <p:cNvPr id="4" name="Date Placeholder 3"/>
          <p:cNvSpPr>
            <a:spLocks noGrp="1"/>
          </p:cNvSpPr>
          <p:nvPr>
            <p:ph type="dt" sz="half" idx="10"/>
          </p:nvPr>
        </p:nvSpPr>
        <p:spPr/>
        <p:txBody>
          <a:bodyPr/>
          <a:lstStyle/>
          <a:p>
            <a:fld id="{68A66EAA-AF2B-4885-A8D4-0F5AEB314886}" type="datetimeFigureOut">
              <a:rPr lang="de-DE" smtClean="0"/>
              <a:t>09.06.2023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2899650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de-DE"/>
              <a:t>Mastertitelformat bearbeiten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de-DE"/>
              <a:t>Mastertextformat bearbeiten</a:t>
            </a:r>
          </a:p>
        </p:txBody>
      </p:sp>
      <p:sp>
        <p:nvSpPr>
          <p:cNvPr id="2" name="Date Placeholder 1"/>
          <p:cNvSpPr>
            <a:spLocks noGrp="1"/>
          </p:cNvSpPr>
          <p:nvPr>
            <p:ph type="dt" sz="half" idx="10"/>
          </p:nvPr>
        </p:nvSpPr>
        <p:spPr/>
        <p:txBody>
          <a:bodyPr/>
          <a:lstStyle/>
          <a:p>
            <a:fld id="{68A66EAA-AF2B-4885-A8D4-0F5AEB314886}" type="datetimeFigureOut">
              <a:rPr lang="de-DE" smtClean="0"/>
              <a:t>09.06.2023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1776910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A66EAA-AF2B-4885-A8D4-0F5AEB314886}" type="datetimeFigureOut">
              <a:rPr lang="de-DE" smtClean="0"/>
              <a:t>09.06.2023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46443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A66EAA-AF2B-4885-A8D4-0F5AEB314886}" type="datetimeFigureOut">
              <a:rPr lang="de-DE" smtClean="0"/>
              <a:t>09.06.2023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326312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A66EAA-AF2B-4885-A8D4-0F5AEB314886}" type="datetimeFigureOut">
              <a:rPr lang="de-DE" smtClean="0"/>
              <a:t>09.06.2023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1168107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de-DE"/>
              <a:t>Mastertitelformat bearbeiten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8A66EAA-AF2B-4885-A8D4-0F5AEB314886}" type="datetimeFigureOut">
              <a:rPr lang="de-DE" smtClean="0"/>
              <a:t>09.06.2023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73136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8A66EAA-AF2B-4885-A8D4-0F5AEB314886}" type="datetimeFigureOut">
              <a:rPr lang="de-DE" smtClean="0"/>
              <a:t>09.06.2023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349585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8A66EAA-AF2B-4885-A8D4-0F5AEB314886}" type="datetimeFigureOut">
              <a:rPr lang="de-DE" smtClean="0"/>
              <a:t>09.06.2023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197559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8A66EAA-AF2B-4885-A8D4-0F5AEB314886}" type="datetimeFigureOut">
              <a:rPr lang="de-DE" smtClean="0"/>
              <a:t>09.06.2023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137598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66EAA-AF2B-4885-A8D4-0F5AEB314886}" type="datetimeFigureOut">
              <a:rPr lang="de-DE" smtClean="0"/>
              <a:t>09.06.2023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88263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de-DE"/>
              <a:t>Mastertitelformat bearbeiten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8A66EAA-AF2B-4885-A8D4-0F5AEB314886}" type="datetimeFigureOut">
              <a:rPr lang="de-DE" smtClean="0"/>
              <a:t>09.06.2023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76410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de-DE"/>
              <a:t>Mastertitelformat bearbeiten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e-DE"/>
              <a:t>Bild durch Klicken auf Symbol hinzufügen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2914357" y="6041361"/>
            <a:ext cx="732659" cy="365125"/>
          </a:xfrm>
        </p:spPr>
        <p:txBody>
          <a:bodyPr/>
          <a:lstStyle/>
          <a:p>
            <a:fld id="{68A66EAA-AF2B-4885-A8D4-0F5AEB314886}" type="datetimeFigureOut">
              <a:rPr lang="de-DE" smtClean="0"/>
              <a:t>09.06.2023</a:t>
            </a:fld>
            <a:endParaRPr lang="de-DE"/>
          </a:p>
        </p:txBody>
      </p:sp>
      <p:sp>
        <p:nvSpPr>
          <p:cNvPr id="6" name="Footer Placeholder 5"/>
          <p:cNvSpPr>
            <a:spLocks noGrp="1"/>
          </p:cNvSpPr>
          <p:nvPr>
            <p:ph type="ftr" sz="quarter" idx="11"/>
          </p:nvPr>
        </p:nvSpPr>
        <p:spPr>
          <a:xfrm>
            <a:off x="442797" y="6041361"/>
            <a:ext cx="2471560" cy="365125"/>
          </a:xfrm>
        </p:spPr>
        <p:txBody>
          <a:bodyPr/>
          <a:lstStyle/>
          <a:p>
            <a:endParaRPr lang="de-DE"/>
          </a:p>
        </p:txBody>
      </p:sp>
      <p:sp>
        <p:nvSpPr>
          <p:cNvPr id="7" name="Slide Number Placeholder 6"/>
          <p:cNvSpPr>
            <a:spLocks noGrp="1"/>
          </p:cNvSpPr>
          <p:nvPr>
            <p:ph type="sldNum" sz="quarter" idx="12"/>
          </p:nvPr>
        </p:nvSpPr>
        <p:spPr>
          <a:xfrm>
            <a:off x="3647017" y="5915887"/>
            <a:ext cx="796616" cy="490599"/>
          </a:xfrm>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48510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e-DE"/>
              <a:t>Mastertitelformat bearbeiten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de-DE"/>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68A66EAA-AF2B-4885-A8D4-0F5AEB314886}" type="datetimeFigureOut">
              <a:rPr lang="de-DE" smtClean="0"/>
              <a:t>09.06.2023</a:t>
            </a:fld>
            <a:endParaRPr lang="de-DE"/>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AD819688-ED6D-4D4E-AA3A-22880432AB75}" type="slidenum">
              <a:rPr lang="de-DE" smtClean="0"/>
              <a:t>‹Nr.›</a:t>
            </a:fld>
            <a:endParaRPr lang="de-DE"/>
          </a:p>
        </p:txBody>
      </p:sp>
    </p:spTree>
    <p:extLst>
      <p:ext uri="{BB962C8B-B14F-4D97-AF65-F5344CB8AC3E}">
        <p14:creationId xmlns:p14="http://schemas.microsoft.com/office/powerpoint/2010/main" val="3852714970"/>
      </p:ext>
    </p:extLst>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49" r:id="rId13"/>
    <p:sldLayoutId id="2147483950"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customXml" Target="../ink/ink3.xml"/><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customXml" Target="../ink/ink2.xml"/><Relationship Id="rId9" Type="http://schemas.openxmlformats.org/officeDocument/2006/relationships/customXml" Target="../ink/ink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ustomXml" Target="../ink/ink11.xml"/><Relationship Id="rId13" Type="http://schemas.openxmlformats.org/officeDocument/2006/relationships/customXml" Target="../ink/ink16.xml"/><Relationship Id="rId18" Type="http://schemas.openxmlformats.org/officeDocument/2006/relationships/customXml" Target="../ink/ink21.xml"/><Relationship Id="rId3" Type="http://schemas.openxmlformats.org/officeDocument/2006/relationships/image" Target="../media/image2.png"/><Relationship Id="rId21" Type="http://schemas.openxmlformats.org/officeDocument/2006/relationships/customXml" Target="../ink/ink24.xml"/><Relationship Id="rId7" Type="http://schemas.openxmlformats.org/officeDocument/2006/relationships/customXml" Target="../ink/ink10.xml"/><Relationship Id="rId12" Type="http://schemas.openxmlformats.org/officeDocument/2006/relationships/customXml" Target="../ink/ink15.xml"/><Relationship Id="rId17" Type="http://schemas.openxmlformats.org/officeDocument/2006/relationships/customXml" Target="../ink/ink20.xml"/><Relationship Id="rId2" Type="http://schemas.openxmlformats.org/officeDocument/2006/relationships/customXml" Target="../ink/ink6.xml"/><Relationship Id="rId16" Type="http://schemas.openxmlformats.org/officeDocument/2006/relationships/customXml" Target="../ink/ink19.xml"/><Relationship Id="rId20" Type="http://schemas.openxmlformats.org/officeDocument/2006/relationships/customXml" Target="../ink/ink23.xml"/><Relationship Id="rId1" Type="http://schemas.openxmlformats.org/officeDocument/2006/relationships/slideLayout" Target="../slideLayouts/slideLayout2.xml"/><Relationship Id="rId6" Type="http://schemas.openxmlformats.org/officeDocument/2006/relationships/customXml" Target="../ink/ink9.xml"/><Relationship Id="rId11" Type="http://schemas.openxmlformats.org/officeDocument/2006/relationships/customXml" Target="../ink/ink14.xml"/><Relationship Id="rId5" Type="http://schemas.openxmlformats.org/officeDocument/2006/relationships/customXml" Target="../ink/ink8.xml"/><Relationship Id="rId15" Type="http://schemas.openxmlformats.org/officeDocument/2006/relationships/customXml" Target="../ink/ink18.xml"/><Relationship Id="rId10" Type="http://schemas.openxmlformats.org/officeDocument/2006/relationships/customXml" Target="../ink/ink13.xml"/><Relationship Id="rId19" Type="http://schemas.openxmlformats.org/officeDocument/2006/relationships/customXml" Target="../ink/ink22.xml"/><Relationship Id="rId4" Type="http://schemas.openxmlformats.org/officeDocument/2006/relationships/customXml" Target="../ink/ink7.xml"/><Relationship Id="rId9" Type="http://schemas.openxmlformats.org/officeDocument/2006/relationships/customXml" Target="../ink/ink12.xml"/><Relationship Id="rId14" Type="http://schemas.openxmlformats.org/officeDocument/2006/relationships/customXml" Target="../ink/ink17.xml"/><Relationship Id="rId22" Type="http://schemas.openxmlformats.org/officeDocument/2006/relationships/customXml" Target="../ink/ink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3501008"/>
            <a:ext cx="7851648" cy="707504"/>
          </a:xfrm>
        </p:spPr>
        <p:txBody>
          <a:bodyPr>
            <a:noAutofit/>
          </a:bodyPr>
          <a:lstStyle/>
          <a:p>
            <a:pPr algn="ct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r>
              <a:rPr lang="de-DE" sz="2000" dirty="0">
                <a:solidFill>
                  <a:schemeClr val="bg1"/>
                </a:solidFill>
              </a:rPr>
              <a:t>Perspektiven zur Wachstumsgesellschaft</a:t>
            </a:r>
            <a:br>
              <a:rPr lang="de-DE" sz="2000" dirty="0">
                <a:solidFill>
                  <a:schemeClr val="bg1"/>
                </a:solidFill>
              </a:rPr>
            </a:br>
            <a:r>
              <a:rPr lang="de-DE" sz="2000" dirty="0">
                <a:solidFill>
                  <a:schemeClr val="bg1"/>
                </a:solidFill>
              </a:rPr>
              <a:t>Zeit, dass sich was dreht</a:t>
            </a:r>
            <a:br>
              <a:rPr lang="de-DE" sz="2000" dirty="0">
                <a:solidFill>
                  <a:schemeClr val="bg1"/>
                </a:solidFill>
              </a:rPr>
            </a:br>
            <a:br>
              <a:rPr lang="de-DE" sz="2000" dirty="0">
                <a:solidFill>
                  <a:schemeClr val="bg1"/>
                </a:solidFill>
              </a:rPr>
            </a:br>
            <a:r>
              <a:rPr lang="de-DE" sz="2000" i="1" dirty="0">
                <a:solidFill>
                  <a:schemeClr val="bg1"/>
                </a:solidFill>
              </a:rPr>
              <a:t>Reinhard Loske</a:t>
            </a:r>
            <a:br>
              <a:rPr lang="de-DE" sz="2000" i="1" dirty="0">
                <a:solidFill>
                  <a:schemeClr val="bg1"/>
                </a:solidFill>
              </a:rPr>
            </a:br>
            <a:br>
              <a:rPr lang="de-DE" sz="2000" i="1" dirty="0">
                <a:solidFill>
                  <a:schemeClr val="bg1"/>
                </a:solidFill>
              </a:rPr>
            </a:br>
            <a:br>
              <a:rPr lang="de-DE" sz="2000" i="1" dirty="0">
                <a:solidFill>
                  <a:schemeClr val="bg1"/>
                </a:solidFill>
              </a:rPr>
            </a:br>
            <a:r>
              <a:rPr lang="de-DE" sz="2000" i="1" dirty="0">
                <a:solidFill>
                  <a:schemeClr val="bg1"/>
                </a:solidFill>
              </a:rPr>
              <a:t>Evangelischer Kirchentag in Nürnberg</a:t>
            </a:r>
            <a:br>
              <a:rPr lang="de-DE" sz="2000" i="1" dirty="0">
                <a:solidFill>
                  <a:schemeClr val="bg1"/>
                </a:solidFill>
              </a:rPr>
            </a:br>
            <a:r>
              <a:rPr lang="de-DE" sz="2000" i="1" dirty="0">
                <a:solidFill>
                  <a:schemeClr val="bg1"/>
                </a:solidFill>
              </a:rPr>
              <a:t>„Jetzt ist die Zeit. Hoffen. Machen.“</a:t>
            </a:r>
            <a:br>
              <a:rPr lang="de-DE" sz="2000" i="1" dirty="0">
                <a:solidFill>
                  <a:schemeClr val="bg1"/>
                </a:solidFill>
              </a:rPr>
            </a:br>
            <a:br>
              <a:rPr lang="de-DE" sz="2000" i="1" dirty="0">
                <a:solidFill>
                  <a:schemeClr val="bg1"/>
                </a:solidFill>
              </a:rPr>
            </a:br>
            <a:r>
              <a:rPr lang="de-DE" sz="2000" i="1" dirty="0">
                <a:solidFill>
                  <a:schemeClr val="bg1"/>
                </a:solidFill>
              </a:rPr>
              <a:t>House </a:t>
            </a:r>
            <a:r>
              <a:rPr lang="de-DE" sz="2000" i="1" dirty="0" err="1">
                <a:solidFill>
                  <a:schemeClr val="bg1"/>
                </a:solidFill>
              </a:rPr>
              <a:t>of</a:t>
            </a:r>
            <a:r>
              <a:rPr lang="de-DE" sz="2000" i="1" dirty="0">
                <a:solidFill>
                  <a:schemeClr val="bg1"/>
                </a:solidFill>
              </a:rPr>
              <a:t> </a:t>
            </a:r>
            <a:r>
              <a:rPr lang="de-DE" sz="2000" i="1" dirty="0" err="1">
                <a:solidFill>
                  <a:schemeClr val="bg1"/>
                </a:solidFill>
              </a:rPr>
              <a:t>Students</a:t>
            </a:r>
            <a:r>
              <a:rPr lang="de-DE" sz="2000" i="1" dirty="0">
                <a:solidFill>
                  <a:schemeClr val="bg1"/>
                </a:solidFill>
              </a:rPr>
              <a:t>, 9.6.2023</a:t>
            </a:r>
            <a:endParaRPr lang="de-DE" sz="2000" b="0" dirty="0">
              <a:solidFill>
                <a:schemeClr val="bg1"/>
              </a:solidFill>
            </a:endParaRPr>
          </a:p>
        </p:txBody>
      </p:sp>
      <p:sp>
        <p:nvSpPr>
          <p:cNvPr id="5" name="Untertitel 4"/>
          <p:cNvSpPr>
            <a:spLocks noGrp="1"/>
          </p:cNvSpPr>
          <p:nvPr>
            <p:ph type="subTitle" idx="1"/>
          </p:nvPr>
        </p:nvSpPr>
        <p:spPr>
          <a:xfrm>
            <a:off x="755576" y="4149080"/>
            <a:ext cx="7851784" cy="1440160"/>
          </a:xfrm>
        </p:spPr>
        <p:txBody>
          <a:bodyPr>
            <a:normAutofit/>
          </a:bodyPr>
          <a:lstStyle/>
          <a:p>
            <a:pPr algn="ctr"/>
            <a:endParaRPr lang="de-DE" i="1"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3" name="Freihand 2">
                <a:extLst>
                  <a:ext uri="{FF2B5EF4-FFF2-40B4-BE49-F238E27FC236}">
                    <a16:creationId xmlns:a16="http://schemas.microsoft.com/office/drawing/2014/main" id="{AF341370-12C6-77CA-16F9-D683A593FC5A}"/>
                  </a:ext>
                </a:extLst>
              </p14:cNvPr>
              <p14:cNvContentPartPr/>
              <p14:nvPr/>
            </p14:nvContentPartPr>
            <p14:xfrm>
              <a:off x="1119534" y="905150"/>
              <a:ext cx="360" cy="360"/>
            </p14:xfrm>
          </p:contentPart>
        </mc:Choice>
        <mc:Fallback xmlns="">
          <p:pic>
            <p:nvPicPr>
              <p:cNvPr id="3" name="Freihand 2">
                <a:extLst>
                  <a:ext uri="{FF2B5EF4-FFF2-40B4-BE49-F238E27FC236}">
                    <a16:creationId xmlns:a16="http://schemas.microsoft.com/office/drawing/2014/main" id="{AF341370-12C6-77CA-16F9-D683A593FC5A}"/>
                  </a:ext>
                </a:extLst>
              </p:cNvPr>
              <p:cNvPicPr/>
              <p:nvPr/>
            </p:nvPicPr>
            <p:blipFill>
              <a:blip r:embed="rId3"/>
              <a:stretch>
                <a:fillRect/>
              </a:stretch>
            </p:blipFill>
            <p:spPr>
              <a:xfrm>
                <a:off x="1065894" y="79715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Freihand 3">
                <a:extLst>
                  <a:ext uri="{FF2B5EF4-FFF2-40B4-BE49-F238E27FC236}">
                    <a16:creationId xmlns:a16="http://schemas.microsoft.com/office/drawing/2014/main" id="{7697242C-BE0C-04D2-9E66-F01C90ACBE14}"/>
                  </a:ext>
                </a:extLst>
              </p14:cNvPr>
              <p14:cNvContentPartPr/>
              <p14:nvPr/>
            </p14:nvContentPartPr>
            <p14:xfrm>
              <a:off x="1119534" y="905150"/>
              <a:ext cx="1093680" cy="520920"/>
            </p14:xfrm>
          </p:contentPart>
        </mc:Choice>
        <mc:Fallback xmlns="">
          <p:pic>
            <p:nvPicPr>
              <p:cNvPr id="4" name="Freihand 3">
                <a:extLst>
                  <a:ext uri="{FF2B5EF4-FFF2-40B4-BE49-F238E27FC236}">
                    <a16:creationId xmlns:a16="http://schemas.microsoft.com/office/drawing/2014/main" id="{7697242C-BE0C-04D2-9E66-F01C90ACBE14}"/>
                  </a:ext>
                </a:extLst>
              </p:cNvPr>
              <p:cNvPicPr/>
              <p:nvPr/>
            </p:nvPicPr>
            <p:blipFill>
              <a:blip r:embed="rId5"/>
              <a:stretch>
                <a:fillRect/>
              </a:stretch>
            </p:blipFill>
            <p:spPr>
              <a:xfrm>
                <a:off x="1065894" y="797150"/>
                <a:ext cx="1201320" cy="736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FC499FE2-62C8-7A37-03E8-E884E49B5D70}"/>
                  </a:ext>
                </a:extLst>
              </p14:cNvPr>
              <p14:cNvContentPartPr/>
              <p14:nvPr/>
            </p14:nvContentPartPr>
            <p14:xfrm>
              <a:off x="2272298" y="1048440"/>
              <a:ext cx="920520" cy="440640"/>
            </p14:xfrm>
          </p:contentPart>
        </mc:Choice>
        <mc:Fallback>
          <p:pic>
            <p:nvPicPr>
              <p:cNvPr id="6" name="Freihand 5">
                <a:extLst>
                  <a:ext uri="{FF2B5EF4-FFF2-40B4-BE49-F238E27FC236}">
                    <a16:creationId xmlns:a16="http://schemas.microsoft.com/office/drawing/2014/main" id="{FC499FE2-62C8-7A37-03E8-E884E49B5D70}"/>
                  </a:ext>
                </a:extLst>
              </p:cNvPr>
              <p:cNvPicPr/>
              <p:nvPr/>
            </p:nvPicPr>
            <p:blipFill>
              <a:blip r:embed="rId7"/>
              <a:stretch>
                <a:fillRect/>
              </a:stretch>
            </p:blipFill>
            <p:spPr>
              <a:xfrm>
                <a:off x="2218298" y="940440"/>
                <a:ext cx="1028160" cy="6562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Freihand 6">
                <a:extLst>
                  <a:ext uri="{FF2B5EF4-FFF2-40B4-BE49-F238E27FC236}">
                    <a16:creationId xmlns:a16="http://schemas.microsoft.com/office/drawing/2014/main" id="{591E61CF-310E-11CA-B345-6C039559D6F9}"/>
                  </a:ext>
                </a:extLst>
              </p14:cNvPr>
              <p14:cNvContentPartPr/>
              <p14:nvPr/>
            </p14:nvContentPartPr>
            <p14:xfrm>
              <a:off x="2052294" y="1156790"/>
              <a:ext cx="360" cy="360"/>
            </p14:xfrm>
          </p:contentPart>
        </mc:Choice>
        <mc:Fallback xmlns="">
          <p:pic>
            <p:nvPicPr>
              <p:cNvPr id="7" name="Freihand 6">
                <a:extLst>
                  <a:ext uri="{FF2B5EF4-FFF2-40B4-BE49-F238E27FC236}">
                    <a16:creationId xmlns:a16="http://schemas.microsoft.com/office/drawing/2014/main" id="{591E61CF-310E-11CA-B345-6C039559D6F9}"/>
                  </a:ext>
                </a:extLst>
              </p:cNvPr>
              <p:cNvPicPr/>
              <p:nvPr/>
            </p:nvPicPr>
            <p:blipFill>
              <a:blip r:embed="rId3"/>
              <a:stretch>
                <a:fillRect/>
              </a:stretch>
            </p:blipFill>
            <p:spPr>
              <a:xfrm>
                <a:off x="1998654" y="10487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Freihand 7">
                <a:extLst>
                  <a:ext uri="{FF2B5EF4-FFF2-40B4-BE49-F238E27FC236}">
                    <a16:creationId xmlns:a16="http://schemas.microsoft.com/office/drawing/2014/main" id="{F827F5BE-F47A-27EF-B8E6-5AAF46F5BA84}"/>
                  </a:ext>
                </a:extLst>
              </p14:cNvPr>
              <p14:cNvContentPartPr/>
              <p14:nvPr/>
            </p14:nvContentPartPr>
            <p14:xfrm>
              <a:off x="2052294" y="1156790"/>
              <a:ext cx="360" cy="360"/>
            </p14:xfrm>
          </p:contentPart>
        </mc:Choice>
        <mc:Fallback xmlns="">
          <p:pic>
            <p:nvPicPr>
              <p:cNvPr id="8" name="Freihand 7">
                <a:extLst>
                  <a:ext uri="{FF2B5EF4-FFF2-40B4-BE49-F238E27FC236}">
                    <a16:creationId xmlns:a16="http://schemas.microsoft.com/office/drawing/2014/main" id="{F827F5BE-F47A-27EF-B8E6-5AAF46F5BA84}"/>
                  </a:ext>
                </a:extLst>
              </p:cNvPr>
              <p:cNvPicPr/>
              <p:nvPr/>
            </p:nvPicPr>
            <p:blipFill>
              <a:blip r:embed="rId10"/>
              <a:stretch>
                <a:fillRect/>
              </a:stretch>
            </p:blipFill>
            <p:spPr>
              <a:xfrm>
                <a:off x="1998654" y="1048790"/>
                <a:ext cx="108000" cy="216000"/>
              </a:xfrm>
              <a:prstGeom prst="rect">
                <a:avLst/>
              </a:prstGeom>
            </p:spPr>
          </p:pic>
        </mc:Fallback>
      </mc:AlternateContent>
    </p:spTree>
    <p:extLst>
      <p:ext uri="{BB962C8B-B14F-4D97-AF65-F5344CB8AC3E}">
        <p14:creationId xmlns:p14="http://schemas.microsoft.com/office/powerpoint/2010/main" val="3366181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48B4AA-6CDB-ECFC-B3D0-2C0C8525ACB4}"/>
              </a:ext>
            </a:extLst>
          </p:cNvPr>
          <p:cNvSpPr>
            <a:spLocks noGrp="1"/>
          </p:cNvSpPr>
          <p:nvPr>
            <p:ph type="title"/>
          </p:nvPr>
        </p:nvSpPr>
        <p:spPr>
          <a:xfrm>
            <a:off x="809996" y="332656"/>
            <a:ext cx="7524003" cy="970450"/>
          </a:xfrm>
        </p:spPr>
        <p:txBody>
          <a:bodyPr/>
          <a:lstStyle/>
          <a:p>
            <a:r>
              <a:rPr lang="de-DE" sz="2400" dirty="0"/>
              <a:t>Der Blick zurück III</a:t>
            </a:r>
          </a:p>
        </p:txBody>
      </p:sp>
      <p:sp>
        <p:nvSpPr>
          <p:cNvPr id="3" name="Inhaltsplatzhalter 2">
            <a:extLst>
              <a:ext uri="{FF2B5EF4-FFF2-40B4-BE49-F238E27FC236}">
                <a16:creationId xmlns:a16="http://schemas.microsoft.com/office/drawing/2014/main" id="{75B71A74-92DB-7293-2595-366BFD5EC92F}"/>
              </a:ext>
            </a:extLst>
          </p:cNvPr>
          <p:cNvSpPr>
            <a:spLocks noGrp="1"/>
          </p:cNvSpPr>
          <p:nvPr>
            <p:ph idx="1"/>
          </p:nvPr>
        </p:nvSpPr>
        <p:spPr/>
        <p:txBody>
          <a:bodyPr/>
          <a:lstStyle/>
          <a:p>
            <a:pPr marL="0" indent="0">
              <a:buNone/>
            </a:pPr>
            <a:r>
              <a:rPr lang="de-DE" sz="2400" dirty="0"/>
              <a:t>„</a:t>
            </a:r>
            <a:r>
              <a:rPr lang="de-DE" sz="2400" b="1" dirty="0"/>
              <a:t>Ihr sollt die Erde bebauen und bewahren</a:t>
            </a:r>
            <a:r>
              <a:rPr lang="de-DE" sz="2400" dirty="0"/>
              <a:t>!“</a:t>
            </a:r>
          </a:p>
          <a:p>
            <a:pPr marL="0" indent="0">
              <a:buNone/>
            </a:pPr>
            <a:endParaRPr lang="de-DE" sz="1800" dirty="0"/>
          </a:p>
          <a:p>
            <a:pPr marL="0" indent="0">
              <a:buNone/>
            </a:pPr>
            <a:endParaRPr lang="de-DE" sz="1800" dirty="0"/>
          </a:p>
          <a:p>
            <a:pPr marL="0" indent="0">
              <a:buNone/>
            </a:pPr>
            <a:r>
              <a:rPr lang="en-US" sz="1600" dirty="0"/>
              <a:t>1. </a:t>
            </a:r>
            <a:r>
              <a:rPr lang="en-US" sz="1600" dirty="0" err="1"/>
              <a:t>Mose</a:t>
            </a:r>
            <a:r>
              <a:rPr lang="en-US" sz="1600" dirty="0"/>
              <a:t> 2, 4 b – 9. 15</a:t>
            </a:r>
            <a:endParaRPr lang="de-DE" sz="1600" dirty="0"/>
          </a:p>
          <a:p>
            <a:endParaRPr lang="de-DE" dirty="0"/>
          </a:p>
        </p:txBody>
      </p:sp>
    </p:spTree>
    <p:extLst>
      <p:ext uri="{BB962C8B-B14F-4D97-AF65-F5344CB8AC3E}">
        <p14:creationId xmlns:p14="http://schemas.microsoft.com/office/powerpoint/2010/main" val="139890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72817A-E3B4-DBAA-0C58-46BAC9AD736B}"/>
              </a:ext>
            </a:extLst>
          </p:cNvPr>
          <p:cNvSpPr>
            <a:spLocks noGrp="1"/>
          </p:cNvSpPr>
          <p:nvPr>
            <p:ph type="title"/>
          </p:nvPr>
        </p:nvSpPr>
        <p:spPr/>
        <p:txBody>
          <a:bodyPr/>
          <a:lstStyle/>
          <a:p>
            <a:r>
              <a:rPr lang="de-DE" sz="2400" dirty="0"/>
              <a:t>Der Blick zurück IV</a:t>
            </a:r>
          </a:p>
        </p:txBody>
      </p:sp>
      <p:sp>
        <p:nvSpPr>
          <p:cNvPr id="3" name="Inhaltsplatzhalter 2">
            <a:extLst>
              <a:ext uri="{FF2B5EF4-FFF2-40B4-BE49-F238E27FC236}">
                <a16:creationId xmlns:a16="http://schemas.microsoft.com/office/drawing/2014/main" id="{8EFAD9CB-D121-9345-75A2-3BCF336CD251}"/>
              </a:ext>
            </a:extLst>
          </p:cNvPr>
          <p:cNvSpPr>
            <a:spLocks noGrp="1"/>
          </p:cNvSpPr>
          <p:nvPr>
            <p:ph idx="1"/>
          </p:nvPr>
        </p:nvSpPr>
        <p:spPr/>
        <p:txBody>
          <a:bodyPr/>
          <a:lstStyle/>
          <a:p>
            <a:pPr marL="0" indent="0">
              <a:buNone/>
            </a:pPr>
            <a:r>
              <a:rPr lang="de-DE" dirty="0"/>
              <a:t>„Wenn die Erde jenen großen Bestandteil ihrer Lieblichkeit verlieren müsste, den sie jetzt Dingen verdankt, welche die unbegrenzte Vermehrung des Vermögens und der Bevölkerung ihr entziehen würde, so hoffte ich von ganzem Herzen im Interesse der Nachwelt, dass man schon viel früher, als die Notwendigkeit dazu treibt, mit einem stationären Zustande (der Wirtschaft) sich zufriedengeben wird.“</a:t>
            </a:r>
          </a:p>
          <a:p>
            <a:pPr marL="0" indent="0">
              <a:buNone/>
            </a:pPr>
            <a:endParaRPr lang="de-DE" dirty="0"/>
          </a:p>
          <a:p>
            <a:pPr marL="0" indent="0">
              <a:buNone/>
            </a:pPr>
            <a:r>
              <a:rPr lang="de-DE" dirty="0"/>
              <a:t>John Stuart Mill (1806-1873), Ökonom und liberaler Denker, der den Gedanken einer „Steady State Economy“ formuliert</a:t>
            </a:r>
          </a:p>
          <a:p>
            <a:endParaRPr lang="de-DE" dirty="0"/>
          </a:p>
        </p:txBody>
      </p:sp>
    </p:spTree>
    <p:extLst>
      <p:ext uri="{BB962C8B-B14F-4D97-AF65-F5344CB8AC3E}">
        <p14:creationId xmlns:p14="http://schemas.microsoft.com/office/powerpoint/2010/main" val="3393924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3A9C03-59D2-0BB9-3AF6-83BABAEC4CBF}"/>
              </a:ext>
            </a:extLst>
          </p:cNvPr>
          <p:cNvSpPr>
            <a:spLocks noGrp="1"/>
          </p:cNvSpPr>
          <p:nvPr>
            <p:ph type="title"/>
          </p:nvPr>
        </p:nvSpPr>
        <p:spPr/>
        <p:txBody>
          <a:bodyPr/>
          <a:lstStyle/>
          <a:p>
            <a:r>
              <a:rPr lang="de-DE" sz="2400" dirty="0"/>
              <a:t>Der Blick zurück V</a:t>
            </a:r>
          </a:p>
        </p:txBody>
      </p:sp>
      <p:sp>
        <p:nvSpPr>
          <p:cNvPr id="3" name="Inhaltsplatzhalter 2">
            <a:extLst>
              <a:ext uri="{FF2B5EF4-FFF2-40B4-BE49-F238E27FC236}">
                <a16:creationId xmlns:a16="http://schemas.microsoft.com/office/drawing/2014/main" id="{95650ACB-22F5-B144-68DA-D8B7FFDFB129}"/>
              </a:ext>
            </a:extLst>
          </p:cNvPr>
          <p:cNvSpPr>
            <a:spLocks noGrp="1"/>
          </p:cNvSpPr>
          <p:nvPr>
            <p:ph idx="1"/>
          </p:nvPr>
        </p:nvSpPr>
        <p:spPr/>
        <p:txBody>
          <a:bodyPr/>
          <a:lstStyle/>
          <a:p>
            <a:pPr marL="0" indent="0">
              <a:buNone/>
            </a:pPr>
            <a:r>
              <a:rPr lang="de-DE" dirty="0"/>
              <a:t>„Die ganze Gesellschaft, eine Nation, ja alle gleichzeitigen Gesellschaften zusammen genommen, sind nicht Eigentümer der Erde. Sie sind nur ihre Besitzer, ihre Nutznießer, und haben sie als </a:t>
            </a:r>
            <a:r>
              <a:rPr lang="de-DE" i="1" dirty="0" err="1"/>
              <a:t>boni</a:t>
            </a:r>
            <a:r>
              <a:rPr lang="de-DE" i="1" dirty="0"/>
              <a:t> </a:t>
            </a:r>
            <a:r>
              <a:rPr lang="de-DE" i="1" dirty="0" err="1"/>
              <a:t>patres</a:t>
            </a:r>
            <a:r>
              <a:rPr lang="de-DE" i="1" dirty="0"/>
              <a:t> </a:t>
            </a:r>
            <a:r>
              <a:rPr lang="de-DE" i="1" dirty="0" err="1"/>
              <a:t>familias</a:t>
            </a:r>
            <a:r>
              <a:rPr lang="de-DE" i="1" dirty="0"/>
              <a:t> </a:t>
            </a:r>
            <a:r>
              <a:rPr lang="de-DE" dirty="0"/>
              <a:t>den nachfolgenden Generationen verbessert zu hinterlassen“.</a:t>
            </a:r>
          </a:p>
          <a:p>
            <a:pPr marL="0" indent="0">
              <a:buNone/>
            </a:pPr>
            <a:endParaRPr lang="en-US" dirty="0"/>
          </a:p>
          <a:p>
            <a:pPr marL="0" indent="0">
              <a:buNone/>
            </a:pPr>
            <a:r>
              <a:rPr lang="en-US" dirty="0"/>
              <a:t>Karl Marx (1818-1883), in: MEW Bd. 25, S. 784</a:t>
            </a:r>
            <a:endParaRPr lang="de-DE" dirty="0"/>
          </a:p>
          <a:p>
            <a:endParaRPr lang="de-DE" dirty="0"/>
          </a:p>
        </p:txBody>
      </p:sp>
    </p:spTree>
    <p:extLst>
      <p:ext uri="{BB962C8B-B14F-4D97-AF65-F5344CB8AC3E}">
        <p14:creationId xmlns:p14="http://schemas.microsoft.com/office/powerpoint/2010/main" val="263684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A5BD02-F1B7-9573-C881-FC74FAEC2D2C}"/>
              </a:ext>
            </a:extLst>
          </p:cNvPr>
          <p:cNvSpPr>
            <a:spLocks noGrp="1"/>
          </p:cNvSpPr>
          <p:nvPr>
            <p:ph type="title"/>
          </p:nvPr>
        </p:nvSpPr>
        <p:spPr/>
        <p:txBody>
          <a:bodyPr/>
          <a:lstStyle/>
          <a:p>
            <a:r>
              <a:rPr lang="de-DE" sz="2400" dirty="0"/>
              <a:t>Der Blick zurück VI</a:t>
            </a:r>
          </a:p>
        </p:txBody>
      </p:sp>
      <p:sp>
        <p:nvSpPr>
          <p:cNvPr id="3" name="Inhaltsplatzhalter 2">
            <a:extLst>
              <a:ext uri="{FF2B5EF4-FFF2-40B4-BE49-F238E27FC236}">
                <a16:creationId xmlns:a16="http://schemas.microsoft.com/office/drawing/2014/main" id="{25CC19DF-2573-3FD6-7966-A935303E3A66}"/>
              </a:ext>
            </a:extLst>
          </p:cNvPr>
          <p:cNvSpPr>
            <a:spLocks noGrp="1"/>
          </p:cNvSpPr>
          <p:nvPr>
            <p:ph idx="1"/>
          </p:nvPr>
        </p:nvSpPr>
        <p:spPr/>
        <p:txBody>
          <a:bodyPr/>
          <a:lstStyle/>
          <a:p>
            <a:pPr marL="0" indent="0">
              <a:buNone/>
            </a:pPr>
            <a:r>
              <a:rPr lang="de-DE" dirty="0"/>
              <a:t>„Ideen, Wissen, Kunst, Gastfreundschaft, Reisen – das sind Dinge, die ihrer Natur nach international sein sollten, aber lasst Güter in der Heimat herstellen, wenn immer es sinnvoll und praktisch möglich ist, … Ich bin nicht überzeugt, dass die wirtschaftlichen Erfolge der internationalen Arbeitsteilung heute noch irgendwie mit den früheren vergleichbar sind.“</a:t>
            </a:r>
          </a:p>
          <a:p>
            <a:pPr marL="0" indent="0">
              <a:buNone/>
            </a:pPr>
            <a:endParaRPr lang="de-DE" dirty="0"/>
          </a:p>
          <a:p>
            <a:pPr marL="0" indent="0">
              <a:buNone/>
            </a:pPr>
            <a:r>
              <a:rPr lang="de-DE" dirty="0"/>
              <a:t>John  Maynard Keynes (1863-1964): Über nationale Selbstgenügsamkeit (</a:t>
            </a:r>
            <a:r>
              <a:rPr lang="de-DE" dirty="0" err="1"/>
              <a:t>self-sufficiency</a:t>
            </a:r>
            <a:r>
              <a:rPr lang="de-DE" dirty="0"/>
              <a:t>),  1933</a:t>
            </a:r>
          </a:p>
          <a:p>
            <a:endParaRPr lang="de-DE" dirty="0"/>
          </a:p>
        </p:txBody>
      </p:sp>
    </p:spTree>
    <p:extLst>
      <p:ext uri="{BB962C8B-B14F-4D97-AF65-F5344CB8AC3E}">
        <p14:creationId xmlns:p14="http://schemas.microsoft.com/office/powerpoint/2010/main" val="1928799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7385E1-BD2F-35B0-8727-65BBCE7828A5}"/>
              </a:ext>
            </a:extLst>
          </p:cNvPr>
          <p:cNvSpPr>
            <a:spLocks noGrp="1"/>
          </p:cNvSpPr>
          <p:nvPr>
            <p:ph type="title"/>
          </p:nvPr>
        </p:nvSpPr>
        <p:spPr/>
        <p:txBody>
          <a:bodyPr/>
          <a:lstStyle/>
          <a:p>
            <a:r>
              <a:rPr lang="de-DE" sz="2400" dirty="0"/>
              <a:t>Der Blick zurück VII</a:t>
            </a:r>
          </a:p>
        </p:txBody>
      </p:sp>
      <p:sp>
        <p:nvSpPr>
          <p:cNvPr id="3" name="Inhaltsplatzhalter 2">
            <a:extLst>
              <a:ext uri="{FF2B5EF4-FFF2-40B4-BE49-F238E27FC236}">
                <a16:creationId xmlns:a16="http://schemas.microsoft.com/office/drawing/2014/main" id="{6290733B-7C73-371C-8A91-F361CD279CE9}"/>
              </a:ext>
            </a:extLst>
          </p:cNvPr>
          <p:cNvSpPr>
            <a:spLocks noGrp="1"/>
          </p:cNvSpPr>
          <p:nvPr>
            <p:ph idx="1"/>
          </p:nvPr>
        </p:nvSpPr>
        <p:spPr/>
        <p:txBody>
          <a:bodyPr/>
          <a:lstStyle/>
          <a:p>
            <a:r>
              <a:rPr lang="de-DE" dirty="0"/>
              <a:t>„Es ist nicht wahr, </a:t>
            </a:r>
            <a:r>
              <a:rPr lang="de-DE" dirty="0" err="1"/>
              <a:t>daß</a:t>
            </a:r>
            <a:r>
              <a:rPr lang="de-DE" dirty="0"/>
              <a:t> eine Marktordnung wie die  … soziale Marktwirtschaft wesentlich auf die Maximierung … des Sozialprodukts oder sonst eines Einzelzieles … gerichtet ist. Sie ist auf überhaupt kein Ziel gerichtet  … als nur das eine, ein geordnetes Zusammenleben der … Menschen zu ermöglichen, damit jeder seine eigenen Ziele … überhaupt erst mit grundsätzlicher Aussicht auf Erfolg … verfolgen kann.“</a:t>
            </a:r>
          </a:p>
          <a:p>
            <a:endParaRPr lang="de-DE" dirty="0"/>
          </a:p>
          <a:p>
            <a:r>
              <a:rPr lang="de-DE" dirty="0"/>
              <a:t>Ludwig Erhard, Alfred Müller-Armack, Soziale Marktwirtschaft – Ordnung der Zukunft 1972</a:t>
            </a:r>
          </a:p>
          <a:p>
            <a:endParaRPr lang="de-DE" dirty="0"/>
          </a:p>
        </p:txBody>
      </p:sp>
    </p:spTree>
    <p:extLst>
      <p:ext uri="{BB962C8B-B14F-4D97-AF65-F5344CB8AC3E}">
        <p14:creationId xmlns:p14="http://schemas.microsoft.com/office/powerpoint/2010/main" val="159753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35A676-0111-68A2-3A15-BB4717BAAE65}"/>
              </a:ext>
            </a:extLst>
          </p:cNvPr>
          <p:cNvSpPr>
            <a:spLocks noGrp="1"/>
          </p:cNvSpPr>
          <p:nvPr>
            <p:ph type="title"/>
          </p:nvPr>
        </p:nvSpPr>
        <p:spPr/>
        <p:txBody>
          <a:bodyPr/>
          <a:lstStyle/>
          <a:p>
            <a:r>
              <a:rPr lang="de-DE" sz="2400" dirty="0"/>
              <a:t>Zwischenfazit III</a:t>
            </a:r>
          </a:p>
        </p:txBody>
      </p:sp>
      <p:sp>
        <p:nvSpPr>
          <p:cNvPr id="3" name="Inhaltsplatzhalter 2">
            <a:extLst>
              <a:ext uri="{FF2B5EF4-FFF2-40B4-BE49-F238E27FC236}">
                <a16:creationId xmlns:a16="http://schemas.microsoft.com/office/drawing/2014/main" id="{967B9D52-B8D8-37B3-35A8-C86A32B93523}"/>
              </a:ext>
            </a:extLst>
          </p:cNvPr>
          <p:cNvSpPr>
            <a:spLocks noGrp="1"/>
          </p:cNvSpPr>
          <p:nvPr>
            <p:ph idx="1"/>
          </p:nvPr>
        </p:nvSpPr>
        <p:spPr/>
        <p:txBody>
          <a:bodyPr/>
          <a:lstStyle/>
          <a:p>
            <a:r>
              <a:rPr lang="de-DE" dirty="0"/>
              <a:t>Fragmente </a:t>
            </a:r>
            <a:r>
              <a:rPr lang="de-DE" dirty="0" err="1"/>
              <a:t>ökoloischen</a:t>
            </a:r>
            <a:r>
              <a:rPr lang="de-DE" dirty="0"/>
              <a:t> Denkens finden sich seit dem antiken Griechenland in den zentralen philosophischen, religiösen, politischen und zum Teil auch ökonomischen Denkströmungen und bieten Anknüpfungspunkte an die moderne Nachhaltigkeitsdebatte.</a:t>
            </a:r>
          </a:p>
        </p:txBody>
      </p:sp>
    </p:spTree>
    <p:extLst>
      <p:ext uri="{BB962C8B-B14F-4D97-AF65-F5344CB8AC3E}">
        <p14:creationId xmlns:p14="http://schemas.microsoft.com/office/powerpoint/2010/main" val="2660180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CBB48-2E20-1768-C2A5-B31C8039E988}"/>
              </a:ext>
            </a:extLst>
          </p:cNvPr>
          <p:cNvSpPr>
            <a:spLocks noGrp="1"/>
          </p:cNvSpPr>
          <p:nvPr>
            <p:ph type="title"/>
          </p:nvPr>
        </p:nvSpPr>
        <p:spPr/>
        <p:txBody>
          <a:bodyPr/>
          <a:lstStyle/>
          <a:p>
            <a:r>
              <a:rPr lang="de-DE" sz="2000" dirty="0"/>
              <a:t>Theoretische Konstrukte und Grundorientierungen der Mainstreamökonomik, die heute eine systematische Ausrichtung am Prinzip der sozial-ökologischen Transformation erschweren oder unmöglich machen</a:t>
            </a:r>
          </a:p>
        </p:txBody>
      </p:sp>
      <p:sp>
        <p:nvSpPr>
          <p:cNvPr id="3" name="Inhaltsplatzhalter 2">
            <a:extLst>
              <a:ext uri="{FF2B5EF4-FFF2-40B4-BE49-F238E27FC236}">
                <a16:creationId xmlns:a16="http://schemas.microsoft.com/office/drawing/2014/main" id="{4BF0BF37-8866-1C8E-CE74-AB8E70850D04}"/>
              </a:ext>
            </a:extLst>
          </p:cNvPr>
          <p:cNvSpPr>
            <a:spLocks noGrp="1"/>
          </p:cNvSpPr>
          <p:nvPr>
            <p:ph idx="1"/>
          </p:nvPr>
        </p:nvSpPr>
        <p:spPr/>
        <p:txBody>
          <a:bodyPr>
            <a:normAutofit fontScale="92500" lnSpcReduction="20000"/>
          </a:bodyPr>
          <a:lstStyle/>
          <a:p>
            <a:r>
              <a:rPr lang="de-DE" sz="1800" dirty="0"/>
              <a:t>Der Homo oeconomicus  als effizienter Nutzenmaximierer</a:t>
            </a:r>
          </a:p>
          <a:p>
            <a:r>
              <a:rPr lang="de-DE" sz="1800" dirty="0"/>
              <a:t>Gewinnerwirtschaftungs- / Wachstums- / Akkumulationszwang</a:t>
            </a:r>
          </a:p>
          <a:p>
            <a:r>
              <a:rPr lang="de-DE" sz="1800" dirty="0"/>
              <a:t>Wettbewerbsidealisierung und Kooperationsaversion (Warnung vor „Free Rider-Verhalten“)</a:t>
            </a:r>
          </a:p>
          <a:p>
            <a:r>
              <a:rPr lang="de-DE" sz="1800" dirty="0"/>
              <a:t>Staat und Politik als einzuhegende „Marktverzerrer“ („Marktkonforme Demokratie“)</a:t>
            </a:r>
          </a:p>
          <a:p>
            <a:r>
              <a:rPr lang="de-DE" dirty="0"/>
              <a:t>D</a:t>
            </a:r>
            <a:r>
              <a:rPr lang="de-DE" sz="1800" dirty="0"/>
              <a:t>ie Annahme von vollständiger Information für alle und das Ignorieren von Machtasymmetrien</a:t>
            </a:r>
          </a:p>
          <a:p>
            <a:r>
              <a:rPr lang="de-DE" sz="1800" dirty="0"/>
              <a:t>Präferenz für Gegenwartskonsum („Diskontierungsnebel“)</a:t>
            </a:r>
          </a:p>
          <a:p>
            <a:r>
              <a:rPr lang="de-DE" sz="1800" dirty="0"/>
              <a:t>„Gemeinwohl“ als Summe individueller </a:t>
            </a:r>
            <a:r>
              <a:rPr lang="de-DE" sz="1800" dirty="0" err="1"/>
              <a:t>Nutzenmaximierungen</a:t>
            </a:r>
            <a:endParaRPr lang="de-DE" sz="1800" dirty="0"/>
          </a:p>
          <a:p>
            <a:r>
              <a:rPr lang="de-DE" sz="1800" dirty="0"/>
              <a:t>Substituierbarkeit von Natur(„kapital“) durch (menschgemachtes) Kapital (Leugnung „absoluter“ Grenzen)</a:t>
            </a:r>
          </a:p>
          <a:p>
            <a:endParaRPr lang="de-DE" dirty="0"/>
          </a:p>
        </p:txBody>
      </p:sp>
    </p:spTree>
    <p:extLst>
      <p:ext uri="{BB962C8B-B14F-4D97-AF65-F5344CB8AC3E}">
        <p14:creationId xmlns:p14="http://schemas.microsoft.com/office/powerpoint/2010/main" val="2602039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7BD5CF-3158-6CC1-E78F-C749F1E0CEFC}"/>
              </a:ext>
            </a:extLst>
          </p:cNvPr>
          <p:cNvSpPr>
            <a:spLocks noGrp="1"/>
          </p:cNvSpPr>
          <p:nvPr>
            <p:ph type="title"/>
          </p:nvPr>
        </p:nvSpPr>
        <p:spPr/>
        <p:txBody>
          <a:bodyPr/>
          <a:lstStyle/>
          <a:p>
            <a:r>
              <a:rPr lang="de-DE" sz="2000" dirty="0"/>
              <a:t>Was folgt aus den theoretischen Konstrukten für die politischen und gesellschaftlichen Realitäten in kapitalistischen Ökonomien, wie wir sie kennen?</a:t>
            </a:r>
          </a:p>
        </p:txBody>
      </p:sp>
      <p:sp>
        <p:nvSpPr>
          <p:cNvPr id="3" name="Inhaltsplatzhalter 2">
            <a:extLst>
              <a:ext uri="{FF2B5EF4-FFF2-40B4-BE49-F238E27FC236}">
                <a16:creationId xmlns:a16="http://schemas.microsoft.com/office/drawing/2014/main" id="{9F83B619-1F02-8B21-25FF-89A5B6468CA1}"/>
              </a:ext>
            </a:extLst>
          </p:cNvPr>
          <p:cNvSpPr>
            <a:spLocks noGrp="1"/>
          </p:cNvSpPr>
          <p:nvPr>
            <p:ph idx="1"/>
          </p:nvPr>
        </p:nvSpPr>
        <p:spPr/>
        <p:txBody>
          <a:bodyPr>
            <a:normAutofit fontScale="77500" lnSpcReduction="20000"/>
          </a:bodyPr>
          <a:lstStyle/>
          <a:p>
            <a:r>
              <a:rPr lang="de-DE" sz="2100" dirty="0"/>
              <a:t>Quintessenz I: Preise bestimmen letztlich alles („Was keinen Preis hat, hat auch keinen Wert.“)</a:t>
            </a:r>
          </a:p>
          <a:p>
            <a:r>
              <a:rPr lang="de-DE" sz="2100" dirty="0"/>
              <a:t>Quintessenz II: Das BIP, sein Wachstum und die permanente Produktivitätssteigerung als zentrale Erfolgsindikatoren</a:t>
            </a:r>
          </a:p>
          <a:p>
            <a:r>
              <a:rPr lang="de-DE" sz="2100" dirty="0"/>
              <a:t>Quintessenz III: Wettbewerb(</a:t>
            </a:r>
            <a:r>
              <a:rPr lang="de-DE" sz="2100" dirty="0" err="1"/>
              <a:t>sfähigkeit</a:t>
            </a:r>
            <a:r>
              <a:rPr lang="de-DE" sz="2100" dirty="0"/>
              <a:t>) als Schlüssel zum Erfolg</a:t>
            </a:r>
          </a:p>
          <a:p>
            <a:r>
              <a:rPr lang="de-DE" sz="2100" dirty="0"/>
              <a:t>Quintessenz IV: „Marktkonforme Demokratie“</a:t>
            </a:r>
          </a:p>
          <a:p>
            <a:r>
              <a:rPr lang="de-DE" sz="2100" dirty="0"/>
              <a:t>Quintessenz V: „Wirtschaftliche Macht ist kein Problem solange vollständiger Wettbewerb herrscht.“</a:t>
            </a:r>
          </a:p>
          <a:p>
            <a:r>
              <a:rPr lang="de-DE" sz="2100" dirty="0"/>
              <a:t>Quintessenz VI: Natur wird als dritte Kapitalform (neben produziertem Kapital und „Humankapital“) zu „Naturkapital“</a:t>
            </a:r>
          </a:p>
          <a:p>
            <a:r>
              <a:rPr lang="de-DE" sz="2100" dirty="0"/>
              <a:t>Quintessenz VII: „Grünes Wachstum“ ist seitens der Politik willkommen, „</a:t>
            </a:r>
            <a:r>
              <a:rPr lang="de-DE" sz="2100" dirty="0" err="1"/>
              <a:t>Degrowth</a:t>
            </a:r>
            <a:r>
              <a:rPr lang="de-DE" sz="2100" dirty="0"/>
              <a:t>“ ist nicht willkommen</a:t>
            </a:r>
          </a:p>
          <a:p>
            <a:r>
              <a:rPr lang="de-DE" sz="2100" dirty="0"/>
              <a:t>Quintessenz VIII: Konsum als Raison d‘être („Konsumismus“)</a:t>
            </a:r>
          </a:p>
          <a:p>
            <a:endParaRPr lang="de-DE" dirty="0"/>
          </a:p>
        </p:txBody>
      </p:sp>
    </p:spTree>
    <p:extLst>
      <p:ext uri="{BB962C8B-B14F-4D97-AF65-F5344CB8AC3E}">
        <p14:creationId xmlns:p14="http://schemas.microsoft.com/office/powerpoint/2010/main" val="2001975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6A4DA0-D2A9-259A-B79A-C40BAB51C7DE}"/>
              </a:ext>
            </a:extLst>
          </p:cNvPr>
          <p:cNvSpPr>
            <a:spLocks noGrp="1"/>
          </p:cNvSpPr>
          <p:nvPr>
            <p:ph type="title"/>
          </p:nvPr>
        </p:nvSpPr>
        <p:spPr/>
        <p:txBody>
          <a:bodyPr/>
          <a:lstStyle/>
          <a:p>
            <a:r>
              <a:rPr lang="de-DE" sz="2400" dirty="0"/>
              <a:t>Zwischenfazit IV</a:t>
            </a:r>
          </a:p>
        </p:txBody>
      </p:sp>
      <p:sp>
        <p:nvSpPr>
          <p:cNvPr id="3" name="Inhaltsplatzhalter 2">
            <a:extLst>
              <a:ext uri="{FF2B5EF4-FFF2-40B4-BE49-F238E27FC236}">
                <a16:creationId xmlns:a16="http://schemas.microsoft.com/office/drawing/2014/main" id="{352BFDD7-8A2F-A044-DFB6-D1208C306232}"/>
              </a:ext>
            </a:extLst>
          </p:cNvPr>
          <p:cNvSpPr>
            <a:spLocks noGrp="1"/>
          </p:cNvSpPr>
          <p:nvPr>
            <p:ph idx="1"/>
          </p:nvPr>
        </p:nvSpPr>
        <p:spPr/>
        <p:txBody>
          <a:bodyPr/>
          <a:lstStyle/>
          <a:p>
            <a:r>
              <a:rPr lang="de-DE" dirty="0"/>
              <a:t>Die heute vorherrschende neoklassische Mainstream-Ökonomik ist nicht oder nur in Teilen dazu in der Lage, problemangemessene Antworten auf die großen ökologischen Herausforderungen zu liefern.</a:t>
            </a:r>
          </a:p>
        </p:txBody>
      </p:sp>
    </p:spTree>
    <p:extLst>
      <p:ext uri="{BB962C8B-B14F-4D97-AF65-F5344CB8AC3E}">
        <p14:creationId xmlns:p14="http://schemas.microsoft.com/office/powerpoint/2010/main" val="285917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3E3D89-7D90-566F-39B5-0DDA535CA325}"/>
              </a:ext>
            </a:extLst>
          </p:cNvPr>
          <p:cNvSpPr>
            <a:spLocks noGrp="1"/>
          </p:cNvSpPr>
          <p:nvPr>
            <p:ph type="title"/>
          </p:nvPr>
        </p:nvSpPr>
        <p:spPr>
          <a:xfrm>
            <a:off x="832511" y="332656"/>
            <a:ext cx="7524003" cy="1008112"/>
          </a:xfrm>
        </p:spPr>
        <p:txBody>
          <a:bodyPr/>
          <a:lstStyle/>
          <a:p>
            <a:r>
              <a:rPr lang="de-DE" sz="2400" dirty="0"/>
              <a:t>Ökonomie(n) mit Zukunft </a:t>
            </a:r>
            <a:br>
              <a:rPr lang="de-DE" sz="2400" dirty="0"/>
            </a:br>
            <a:br>
              <a:rPr lang="de-DE" sz="2400" dirty="0"/>
            </a:br>
            <a:r>
              <a:rPr lang="de-DE" sz="1200" dirty="0"/>
              <a:t>(Loske 2014, 2020, 2023)</a:t>
            </a:r>
          </a:p>
        </p:txBody>
      </p:sp>
      <p:sp>
        <p:nvSpPr>
          <p:cNvPr id="3" name="Inhaltsplatzhalter 2">
            <a:extLst>
              <a:ext uri="{FF2B5EF4-FFF2-40B4-BE49-F238E27FC236}">
                <a16:creationId xmlns:a16="http://schemas.microsoft.com/office/drawing/2014/main" id="{BD0FA6A9-E5CE-50D7-9120-FA07D44232E1}"/>
              </a:ext>
            </a:extLst>
          </p:cNvPr>
          <p:cNvSpPr>
            <a:spLocks noGrp="1"/>
          </p:cNvSpPr>
          <p:nvPr>
            <p:ph idx="1"/>
          </p:nvPr>
        </p:nvSpPr>
        <p:spPr>
          <a:xfrm>
            <a:off x="539552" y="2492896"/>
            <a:ext cx="7524003" cy="3636510"/>
          </a:xfrm>
        </p:spPr>
        <p:txBody>
          <a:bodyPr>
            <a:normAutofit fontScale="25000" lnSpcReduction="20000"/>
          </a:bodyPr>
          <a:lstStyle/>
          <a:p>
            <a:r>
              <a:rPr lang="de-DE" sz="5200" dirty="0"/>
              <a:t>Ökonomie der Effizienz (Efficiency-Economy)              	(</a:t>
            </a:r>
            <a:r>
              <a:rPr lang="de-DE" sz="5200" b="1" dirty="0"/>
              <a:t>Primär technologiegetrieben</a:t>
            </a:r>
            <a:r>
              <a:rPr lang="de-DE" sz="5200" dirty="0"/>
              <a:t>)</a:t>
            </a:r>
          </a:p>
          <a:p>
            <a:r>
              <a:rPr lang="de-DE" sz="5200" dirty="0"/>
              <a:t>Ökonomie der Substitution (Solar Economy)</a:t>
            </a:r>
          </a:p>
          <a:p>
            <a:r>
              <a:rPr lang="de-DE" sz="5200" dirty="0"/>
              <a:t>Kreislaufwirtschaft (</a:t>
            </a:r>
            <a:r>
              <a:rPr lang="de-DE" sz="5200" dirty="0" err="1"/>
              <a:t>Circular</a:t>
            </a:r>
            <a:r>
              <a:rPr lang="de-DE" sz="5200" dirty="0"/>
              <a:t> Economy)</a:t>
            </a:r>
          </a:p>
          <a:p>
            <a:pPr marL="0" indent="0">
              <a:buNone/>
            </a:pPr>
            <a:endParaRPr lang="de-DE" sz="4800" dirty="0"/>
          </a:p>
          <a:p>
            <a:r>
              <a:rPr lang="de-DE" sz="5200" dirty="0"/>
              <a:t>Ökonomie der Suffizienz (</a:t>
            </a:r>
            <a:r>
              <a:rPr lang="de-DE" sz="5200" dirty="0" err="1"/>
              <a:t>Sufficiency</a:t>
            </a:r>
            <a:r>
              <a:rPr lang="de-DE" sz="5200" dirty="0"/>
              <a:t>-Economy )  	(</a:t>
            </a:r>
            <a:r>
              <a:rPr lang="de-DE" sz="5200" b="1" dirty="0"/>
              <a:t>Primär</a:t>
            </a:r>
            <a:r>
              <a:rPr lang="de-DE" sz="5200" dirty="0"/>
              <a:t> </a:t>
            </a:r>
            <a:r>
              <a:rPr lang="de-DE" sz="5200" b="1" dirty="0"/>
              <a:t>lebensstilgetrieben</a:t>
            </a:r>
            <a:r>
              <a:rPr lang="de-DE" sz="5200" dirty="0"/>
              <a:t>)</a:t>
            </a:r>
          </a:p>
          <a:p>
            <a:r>
              <a:rPr lang="de-DE" sz="5200" dirty="0"/>
              <a:t>Ökonomie der Subsistenz (</a:t>
            </a:r>
            <a:r>
              <a:rPr lang="de-DE" sz="5200" dirty="0" err="1"/>
              <a:t>Subsistence</a:t>
            </a:r>
            <a:r>
              <a:rPr lang="de-DE" sz="5200" dirty="0"/>
              <a:t> Economy)</a:t>
            </a:r>
          </a:p>
          <a:p>
            <a:pPr marL="0" indent="0">
              <a:buNone/>
            </a:pPr>
            <a:endParaRPr lang="de-DE" sz="3700" dirty="0"/>
          </a:p>
          <a:p>
            <a:r>
              <a:rPr lang="de-DE" sz="5200" dirty="0"/>
              <a:t>Ökonomie des Teilens (Share Economy)	                    (</a:t>
            </a:r>
            <a:r>
              <a:rPr lang="de-DE" sz="5200" b="1" dirty="0"/>
              <a:t>Primär kooperationsgetrieben</a:t>
            </a:r>
            <a:r>
              <a:rPr lang="de-DE" sz="5200" dirty="0"/>
              <a:t>)</a:t>
            </a:r>
          </a:p>
          <a:p>
            <a:r>
              <a:rPr lang="de-DE" sz="5200" dirty="0"/>
              <a:t>Ökonomie des Sorgens (Care Economy)</a:t>
            </a:r>
          </a:p>
          <a:p>
            <a:r>
              <a:rPr lang="de-DE" sz="5200" dirty="0"/>
              <a:t>Ökonomie der Reparaturfähigkeit (</a:t>
            </a:r>
            <a:r>
              <a:rPr lang="de-DE" sz="5200" dirty="0" err="1"/>
              <a:t>Repair</a:t>
            </a:r>
            <a:r>
              <a:rPr lang="de-DE" sz="5200" dirty="0"/>
              <a:t> Economy)</a:t>
            </a:r>
          </a:p>
          <a:p>
            <a:r>
              <a:rPr lang="de-DE" sz="5200" dirty="0"/>
              <a:t>Ökonomie des </a:t>
            </a:r>
            <a:r>
              <a:rPr lang="de-DE" sz="5200" dirty="0" err="1"/>
              <a:t>Prosumierens</a:t>
            </a:r>
            <a:r>
              <a:rPr lang="de-DE" sz="5200" dirty="0"/>
              <a:t> (</a:t>
            </a:r>
            <a:r>
              <a:rPr lang="de-DE" sz="5200" dirty="0" err="1"/>
              <a:t>Prosumer</a:t>
            </a:r>
            <a:r>
              <a:rPr lang="de-DE" sz="5200" dirty="0"/>
              <a:t> Economy)</a:t>
            </a:r>
          </a:p>
          <a:p>
            <a:r>
              <a:rPr lang="de-DE" sz="5200" dirty="0"/>
              <a:t>Ökonomie der Subsidiarität (Regional Economy)</a:t>
            </a:r>
          </a:p>
          <a:p>
            <a:r>
              <a:rPr lang="de-DE" sz="5200" dirty="0"/>
              <a:t>Ökonomie der Resilienz (Resilient Economy)</a:t>
            </a:r>
          </a:p>
          <a:p>
            <a:r>
              <a:rPr lang="de-DE" sz="5200" dirty="0"/>
              <a:t>Ökonomie der Gemeinschaftsgüter (Commons Economy)</a:t>
            </a:r>
          </a:p>
          <a:p>
            <a:endParaRPr lang="de-DE" dirty="0"/>
          </a:p>
        </p:txBody>
      </p:sp>
    </p:spTree>
    <p:extLst>
      <p:ext uri="{BB962C8B-B14F-4D97-AF65-F5344CB8AC3E}">
        <p14:creationId xmlns:p14="http://schemas.microsoft.com/office/powerpoint/2010/main" val="54298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683CFB-DB0D-4097-A1D8-BEC2A8AAC02C}"/>
              </a:ext>
            </a:extLst>
          </p:cNvPr>
          <p:cNvSpPr>
            <a:spLocks noGrp="1"/>
          </p:cNvSpPr>
          <p:nvPr>
            <p:ph type="title"/>
          </p:nvPr>
        </p:nvSpPr>
        <p:spPr/>
        <p:txBody>
          <a:bodyPr/>
          <a:lstStyle/>
          <a:p>
            <a:r>
              <a:rPr lang="de-DE" sz="2800" dirty="0"/>
              <a:t>Planetare Grenzen</a:t>
            </a:r>
            <a:br>
              <a:rPr lang="de-DE" sz="2800" dirty="0"/>
            </a:br>
            <a:r>
              <a:rPr lang="de-DE" sz="1600" dirty="0"/>
              <a:t>(Rockström et al. 2009, Steffen et al., 2015)</a:t>
            </a:r>
          </a:p>
        </p:txBody>
      </p:sp>
      <p:pic>
        <p:nvPicPr>
          <p:cNvPr id="4" name="Picture 2">
            <a:extLst>
              <a:ext uri="{FF2B5EF4-FFF2-40B4-BE49-F238E27FC236}">
                <a16:creationId xmlns:a16="http://schemas.microsoft.com/office/drawing/2014/main" id="{AC6A18E9-52AB-40E6-8BE7-6488B7806DB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222500"/>
            <a:ext cx="5737009" cy="451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309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40C54-2307-9D84-5E35-B4635D8B3F08}"/>
              </a:ext>
            </a:extLst>
          </p:cNvPr>
          <p:cNvSpPr>
            <a:spLocks noGrp="1"/>
          </p:cNvSpPr>
          <p:nvPr>
            <p:ph type="title"/>
          </p:nvPr>
        </p:nvSpPr>
        <p:spPr/>
        <p:txBody>
          <a:bodyPr/>
          <a:lstStyle/>
          <a:p>
            <a:r>
              <a:rPr lang="de-DE" sz="2400" dirty="0"/>
              <a:t>Zum Weiterlesen: „Politik der Zukunftsfähigkeit“ (S. Fischer 2016) und „Ökonomie(n) mit Zukunft“ (Natur und Text 2023)</a:t>
            </a:r>
          </a:p>
        </p:txBody>
      </p:sp>
      <p:pic>
        <p:nvPicPr>
          <p:cNvPr id="4" name="Inhaltsplatzhalter 3">
            <a:extLst>
              <a:ext uri="{FF2B5EF4-FFF2-40B4-BE49-F238E27FC236}">
                <a16:creationId xmlns:a16="http://schemas.microsoft.com/office/drawing/2014/main" id="{0F6F41E4-7910-A320-54E7-FB9E167935E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09997" y="1916832"/>
            <a:ext cx="2897907" cy="4493980"/>
          </a:xfrm>
          <a:prstGeom prst="rect">
            <a:avLst/>
          </a:prstGeom>
          <a:effectLst>
            <a:outerShdw blurRad="50800" dir="14400000">
              <a:srgbClr val="000000">
                <a:alpha val="40000"/>
              </a:srgbClr>
            </a:outerShdw>
          </a:effectLst>
        </p:spPr>
      </p:pic>
      <p:pic>
        <p:nvPicPr>
          <p:cNvPr id="5" name="Inhaltsplatzhalter 7">
            <a:extLst>
              <a:ext uri="{FF2B5EF4-FFF2-40B4-BE49-F238E27FC236}">
                <a16:creationId xmlns:a16="http://schemas.microsoft.com/office/drawing/2014/main" id="{C0FCAB65-8480-FDBD-0550-A05667DCD832}"/>
              </a:ext>
            </a:extLst>
          </p:cNvPr>
          <p:cNvPicPr>
            <a:picLocks noChangeAspect="1"/>
          </p:cNvPicPr>
          <p:nvPr/>
        </p:nvPicPr>
        <p:blipFill>
          <a:blip r:embed="rId3"/>
          <a:stretch>
            <a:fillRect/>
          </a:stretch>
        </p:blipFill>
        <p:spPr>
          <a:xfrm>
            <a:off x="5205266" y="1916832"/>
            <a:ext cx="3024336" cy="4594869"/>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346755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2B721-7F19-C35C-036E-AF06ACD4E584}"/>
              </a:ext>
            </a:extLst>
          </p:cNvPr>
          <p:cNvSpPr>
            <a:spLocks noGrp="1"/>
          </p:cNvSpPr>
          <p:nvPr>
            <p:ph type="title"/>
          </p:nvPr>
        </p:nvSpPr>
        <p:spPr/>
        <p:txBody>
          <a:bodyPr/>
          <a:lstStyle/>
          <a:p>
            <a:endParaRPr lang="de-DE" sz="2400" dirty="0"/>
          </a:p>
        </p:txBody>
      </p:sp>
      <p:sp>
        <p:nvSpPr>
          <p:cNvPr id="3" name="Inhaltsplatzhalter 2">
            <a:extLst>
              <a:ext uri="{FF2B5EF4-FFF2-40B4-BE49-F238E27FC236}">
                <a16:creationId xmlns:a16="http://schemas.microsoft.com/office/drawing/2014/main" id="{52F4332A-1776-14DF-A4B4-659AC4C1A786}"/>
              </a:ext>
            </a:extLst>
          </p:cNvPr>
          <p:cNvSpPr>
            <a:spLocks noGrp="1"/>
          </p:cNvSpPr>
          <p:nvPr>
            <p:ph idx="1"/>
          </p:nvPr>
        </p:nvSpPr>
        <p:spPr/>
        <p:txBody>
          <a:bodyPr/>
          <a:lstStyle/>
          <a:p>
            <a:endParaRPr lang="de-DE" dirty="0"/>
          </a:p>
        </p:txBody>
      </p:sp>
      <p:sp>
        <p:nvSpPr>
          <p:cNvPr id="9" name="Titel 4">
            <a:extLst>
              <a:ext uri="{FF2B5EF4-FFF2-40B4-BE49-F238E27FC236}">
                <a16:creationId xmlns:a16="http://schemas.microsoft.com/office/drawing/2014/main" id="{44567B42-99E7-CB66-E238-1F394C1452B1}"/>
              </a:ext>
            </a:extLst>
          </p:cNvPr>
          <p:cNvSpPr txBox="1">
            <a:spLocks/>
          </p:cNvSpPr>
          <p:nvPr/>
        </p:nvSpPr>
        <p:spPr>
          <a:xfrm>
            <a:off x="457200" y="691101"/>
            <a:ext cx="7931224" cy="865692"/>
          </a:xfrm>
          <a:prstGeom prst="rect">
            <a:avLst/>
          </a:prstGeom>
          <a:effectLst>
            <a:outerShdw blurRad="50800" dir="14400000">
              <a:srgbClr val="000000">
                <a:alpha val="60000"/>
              </a:srgbClr>
            </a:outerShdw>
          </a:effectLst>
        </p:spPr>
        <p:txBody>
          <a:bodyPr vert="horz" lIns="91440" tIns="45720" rIns="91440" bIns="45720" rtlCol="0" anchor="b">
            <a:normAutofit fontScale="90000" lnSpcReduction="20000"/>
          </a:bodyPr>
          <a:lst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3200" dirty="0">
                <a:solidFill>
                  <a:schemeClr val="bg2">
                    <a:lumMod val="50000"/>
                  </a:schemeClr>
                </a:solidFill>
              </a:rPr>
              <a:t>The “Great </a:t>
            </a:r>
            <a:r>
              <a:rPr lang="de-DE" sz="3200" dirty="0" err="1">
                <a:solidFill>
                  <a:schemeClr val="bg2">
                    <a:lumMod val="50000"/>
                  </a:schemeClr>
                </a:solidFill>
              </a:rPr>
              <a:t>Acceleration</a:t>
            </a:r>
            <a:r>
              <a:rPr lang="de-DE" sz="3200" dirty="0">
                <a:solidFill>
                  <a:schemeClr val="bg2">
                    <a:lumMod val="50000"/>
                  </a:schemeClr>
                </a:solidFill>
              </a:rPr>
              <a:t>”:</a:t>
            </a:r>
            <a:br>
              <a:rPr lang="de-DE" sz="3200" dirty="0">
                <a:solidFill>
                  <a:schemeClr val="bg2">
                    <a:lumMod val="50000"/>
                  </a:schemeClr>
                </a:solidFill>
              </a:rPr>
            </a:br>
            <a:r>
              <a:rPr lang="en-US" sz="3200" dirty="0">
                <a:solidFill>
                  <a:schemeClr val="bg2">
                    <a:lumMod val="50000"/>
                  </a:schemeClr>
                </a:solidFill>
              </a:rPr>
              <a:t>Growth is the defining feature of our era</a:t>
            </a:r>
            <a:endParaRPr lang="de-DE" sz="3200" dirty="0">
              <a:solidFill>
                <a:schemeClr val="bg2">
                  <a:lumMod val="50000"/>
                </a:schemeClr>
              </a:solidFill>
            </a:endParaRPr>
          </a:p>
        </p:txBody>
      </p:sp>
      <p:sp>
        <p:nvSpPr>
          <p:cNvPr id="10" name="Textplatzhalter 7">
            <a:extLst>
              <a:ext uri="{FF2B5EF4-FFF2-40B4-BE49-F238E27FC236}">
                <a16:creationId xmlns:a16="http://schemas.microsoft.com/office/drawing/2014/main" id="{2D76FF9F-A88B-6109-77A5-3A08585F2561}"/>
              </a:ext>
            </a:extLst>
          </p:cNvPr>
          <p:cNvSpPr txBox="1">
            <a:spLocks/>
          </p:cNvSpPr>
          <p:nvPr/>
        </p:nvSpPr>
        <p:spPr>
          <a:xfrm>
            <a:off x="729209" y="6434462"/>
            <a:ext cx="6723112" cy="423539"/>
          </a:xfrm>
          <a:prstGeom prst="rect">
            <a:avLst/>
          </a:prstGeom>
        </p:spPr>
        <p:txBody>
          <a:bodyPr>
            <a:normAutofit fontScale="32500" lnSpcReduction="20000"/>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de-DE" sz="5500"/>
              <a:t>Growth </a:t>
            </a:r>
            <a:r>
              <a:rPr lang="de-DE" sz="5600"/>
              <a:t>of human activity (global scale) 1750--‐2000</a:t>
            </a:r>
            <a:endParaRPr lang="de-DE" sz="5600" dirty="0"/>
          </a:p>
        </p:txBody>
      </p:sp>
      <p:pic>
        <p:nvPicPr>
          <p:cNvPr id="11" name="Picture 2">
            <a:extLst>
              <a:ext uri="{FF2B5EF4-FFF2-40B4-BE49-F238E27FC236}">
                <a16:creationId xmlns:a16="http://schemas.microsoft.com/office/drawing/2014/main" id="{E5BA674A-59EC-AFFB-C0CB-494D1133E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4" y="1567093"/>
            <a:ext cx="4572000" cy="4678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feld 11">
            <a:extLst>
              <a:ext uri="{FF2B5EF4-FFF2-40B4-BE49-F238E27FC236}">
                <a16:creationId xmlns:a16="http://schemas.microsoft.com/office/drawing/2014/main" id="{8BBCB9BA-12C1-90C9-3C50-ACB767ACFF6D}"/>
              </a:ext>
            </a:extLst>
          </p:cNvPr>
          <p:cNvSpPr txBox="1"/>
          <p:nvPr/>
        </p:nvSpPr>
        <p:spPr>
          <a:xfrm>
            <a:off x="7295403" y="6493993"/>
            <a:ext cx="1584176" cy="369332"/>
          </a:xfrm>
          <a:prstGeom prst="rect">
            <a:avLst/>
          </a:prstGeom>
          <a:noFill/>
        </p:spPr>
        <p:txBody>
          <a:bodyPr wrap="square" rtlCol="0">
            <a:spAutoFit/>
          </a:bodyPr>
          <a:lstStyle/>
          <a:p>
            <a:pPr algn="r"/>
            <a:r>
              <a:rPr lang="de-DE" sz="1200" i="1" dirty="0"/>
              <a:t>Source</a:t>
            </a:r>
            <a:r>
              <a:rPr lang="de-DE" i="1" dirty="0"/>
              <a:t>: IGBP</a:t>
            </a:r>
          </a:p>
        </p:txBody>
      </p:sp>
      <p:pic>
        <p:nvPicPr>
          <p:cNvPr id="13" name="Picture 2">
            <a:extLst>
              <a:ext uri="{FF2B5EF4-FFF2-40B4-BE49-F238E27FC236}">
                <a16:creationId xmlns:a16="http://schemas.microsoft.com/office/drawing/2014/main" id="{93A22D51-F271-E459-8CFD-7048BC80C0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84784"/>
            <a:ext cx="4392488"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1264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8631E0-F8B5-75F1-3845-46EA0F660B16}"/>
              </a:ext>
            </a:extLst>
          </p:cNvPr>
          <p:cNvSpPr>
            <a:spLocks noGrp="1"/>
          </p:cNvSpPr>
          <p:nvPr>
            <p:ph type="title"/>
          </p:nvPr>
        </p:nvSpPr>
        <p:spPr/>
        <p:txBody>
          <a:bodyPr/>
          <a:lstStyle/>
          <a:p>
            <a:r>
              <a:rPr lang="de-DE" sz="2400" dirty="0"/>
              <a:t>Zwischenfazit</a:t>
            </a:r>
            <a:r>
              <a:rPr lang="de-DE" sz="4000" dirty="0"/>
              <a:t> </a:t>
            </a:r>
            <a:r>
              <a:rPr lang="de-DE" sz="2400" dirty="0"/>
              <a:t>I</a:t>
            </a:r>
          </a:p>
        </p:txBody>
      </p:sp>
      <p:sp>
        <p:nvSpPr>
          <p:cNvPr id="3" name="Inhaltsplatzhalter 2">
            <a:extLst>
              <a:ext uri="{FF2B5EF4-FFF2-40B4-BE49-F238E27FC236}">
                <a16:creationId xmlns:a16="http://schemas.microsoft.com/office/drawing/2014/main" id="{A5C6DFC8-17D3-0042-5DD5-FFF9D614CE68}"/>
              </a:ext>
            </a:extLst>
          </p:cNvPr>
          <p:cNvSpPr>
            <a:spLocks noGrp="1"/>
          </p:cNvSpPr>
          <p:nvPr>
            <p:ph idx="1"/>
          </p:nvPr>
        </p:nvSpPr>
        <p:spPr/>
        <p:txBody>
          <a:bodyPr>
            <a:normAutofit fontScale="85000" lnSpcReduction="10000"/>
          </a:bodyPr>
          <a:lstStyle/>
          <a:p>
            <a:r>
              <a:rPr lang="de-DE" dirty="0"/>
              <a:t>Die ökologische Situation der Welt ist extrem bedrohlich für die Menschheit. Das betrifft nicht nur die menschgemachte Erderwärmung, sondern auch den Schwund an biologischer Vielfalt, die Nährstoffkreisläufe (v.a. Stickstoff und Phosphor), die Verschmutzung und Übernutzung von Böden, Süßwasser und Meeren sowie die Versauerung der Ozeane mit all ihren Folgen.</a:t>
            </a:r>
          </a:p>
          <a:p>
            <a:r>
              <a:rPr lang="de-DE" dirty="0"/>
              <a:t>Wir können nicht mehr sicher sein, dass die Umweltveränderungen auch weiterhin graduell , inkrementell und „kontrollierbar“ verlaufen. Im Gegenteil: Schwelleneffekte, Kipppunkte und Wechselwirkungen erhöhen die Wahrscheinlichkeiten von katastrophischen und irreversiblen Entwicklungen dramatisch.</a:t>
            </a:r>
          </a:p>
          <a:p>
            <a:r>
              <a:rPr lang="de-DE" dirty="0"/>
              <a:t>Die ökologische Krise ist nicht primär eine „Naturkrise“, sondern eine „Gesellschaftskrise“, präziser: eine Krise des Stoffwechsels zwischen Gesellschaft und Natur.</a:t>
            </a:r>
          </a:p>
          <a:p>
            <a:r>
              <a:rPr lang="de-DE" dirty="0"/>
              <a:t>„Business-</a:t>
            </a:r>
            <a:r>
              <a:rPr lang="de-DE" dirty="0" err="1"/>
              <a:t>as</a:t>
            </a:r>
            <a:r>
              <a:rPr lang="de-DE" dirty="0"/>
              <a:t>-</a:t>
            </a:r>
            <a:r>
              <a:rPr lang="de-DE" dirty="0" err="1"/>
              <a:t>usual</a:t>
            </a:r>
            <a:r>
              <a:rPr lang="de-DE" dirty="0"/>
              <a:t>“-Strategien oder auch nur „Halbherzigkeit“ im Handeln führen in Zukunft zu gewaltigen Schäden, Verlusten und Kosten.</a:t>
            </a:r>
          </a:p>
          <a:p>
            <a:endParaRPr lang="de-DE" dirty="0"/>
          </a:p>
        </p:txBody>
      </p:sp>
    </p:spTree>
    <p:extLst>
      <p:ext uri="{BB962C8B-B14F-4D97-AF65-F5344CB8AC3E}">
        <p14:creationId xmlns:p14="http://schemas.microsoft.com/office/powerpoint/2010/main" val="305647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3B8F2-C5BB-6AF7-02AC-97074D5D05EE}"/>
              </a:ext>
            </a:extLst>
          </p:cNvPr>
          <p:cNvSpPr>
            <a:spLocks noGrp="1"/>
          </p:cNvSpPr>
          <p:nvPr>
            <p:ph type="title"/>
          </p:nvPr>
        </p:nvSpPr>
        <p:spPr/>
        <p:txBody>
          <a:bodyPr/>
          <a:lstStyle/>
          <a:p>
            <a:r>
              <a:rPr lang="de-DE" sz="2800" dirty="0"/>
              <a:t>Dystopien der Ökologiebewegung</a:t>
            </a:r>
          </a:p>
        </p:txBody>
      </p:sp>
      <p:sp>
        <p:nvSpPr>
          <p:cNvPr id="3" name="Inhaltsplatzhalter 2">
            <a:extLst>
              <a:ext uri="{FF2B5EF4-FFF2-40B4-BE49-F238E27FC236}">
                <a16:creationId xmlns:a16="http://schemas.microsoft.com/office/drawing/2014/main" id="{80D7C6B4-E52E-AD36-3C57-B021A214BDCE}"/>
              </a:ext>
            </a:extLst>
          </p:cNvPr>
          <p:cNvSpPr>
            <a:spLocks noGrp="1"/>
          </p:cNvSpPr>
          <p:nvPr>
            <p:ph idx="1"/>
          </p:nvPr>
        </p:nvSpPr>
        <p:spPr/>
        <p:txBody>
          <a:bodyPr>
            <a:normAutofit fontScale="92500" lnSpcReduction="20000"/>
          </a:bodyPr>
          <a:lstStyle/>
          <a:p>
            <a:r>
              <a:rPr lang="de-DE" dirty="0"/>
              <a:t>„Der stumme Frühling“ (Rachel Carson 1962) </a:t>
            </a:r>
          </a:p>
          <a:p>
            <a:r>
              <a:rPr lang="de-DE" dirty="0"/>
              <a:t>„Die Bevölkerungsbombe“ (Paul und Anne Ehrlich 1968)</a:t>
            </a:r>
          </a:p>
          <a:p>
            <a:r>
              <a:rPr lang="de-DE" dirty="0"/>
              <a:t>„Der Ressourcenkollaps“ (Dennis und </a:t>
            </a:r>
            <a:r>
              <a:rPr lang="de-DE" dirty="0" err="1"/>
              <a:t>Donella</a:t>
            </a:r>
            <a:r>
              <a:rPr lang="de-DE" dirty="0"/>
              <a:t> Meadows 1972)</a:t>
            </a:r>
          </a:p>
          <a:p>
            <a:r>
              <a:rPr lang="de-DE" dirty="0"/>
              <a:t>„Das Ozonloch“ (Mario Molina u.a. 1974)</a:t>
            </a:r>
          </a:p>
          <a:p>
            <a:r>
              <a:rPr lang="de-DE" dirty="0"/>
              <a:t>„Das Leiden der Meere“ (Jaques Cousteau, 1976) </a:t>
            </a:r>
          </a:p>
          <a:p>
            <a:r>
              <a:rPr lang="de-DE" dirty="0"/>
              <a:t>„Die sterbenden Wälder“ (Bernhard Ulrich 1979)</a:t>
            </a:r>
          </a:p>
          <a:p>
            <a:r>
              <a:rPr lang="de-DE" dirty="0"/>
              <a:t>„Der nukleare Winter“ (Paul Crutzen 1982)</a:t>
            </a:r>
          </a:p>
          <a:p>
            <a:r>
              <a:rPr lang="de-DE" dirty="0"/>
              <a:t>„Die Klimakatastrophe“ (Deutsche Physikalische Gesellschaft 1985)</a:t>
            </a:r>
          </a:p>
          <a:p>
            <a:r>
              <a:rPr lang="de-DE" dirty="0"/>
              <a:t>„Das Artensterben und die Erosion der biologischen Vielfalt“ (Edward O. Wilson 1986)</a:t>
            </a:r>
          </a:p>
          <a:p>
            <a:r>
              <a:rPr lang="de-DE" dirty="0"/>
              <a:t>„</a:t>
            </a:r>
            <a:r>
              <a:rPr lang="de-DE" dirty="0" err="1"/>
              <a:t>Plastic</a:t>
            </a:r>
            <a:r>
              <a:rPr lang="de-DE" dirty="0"/>
              <a:t> Planet“ (Dokumentarfilm von Werner Boote u.a. 2009)</a:t>
            </a:r>
          </a:p>
          <a:p>
            <a:endParaRPr lang="de-DE" dirty="0"/>
          </a:p>
        </p:txBody>
      </p:sp>
      <mc:AlternateContent xmlns:mc="http://schemas.openxmlformats.org/markup-compatibility/2006" xmlns:p14="http://schemas.microsoft.com/office/powerpoint/2010/main">
        <mc:Choice Requires="p14">
          <p:contentPart p14:bwMode="auto" r:id="rId2">
            <p14:nvContentPartPr>
              <p14:cNvPr id="4" name="Freihand 3">
                <a:extLst>
                  <a:ext uri="{FF2B5EF4-FFF2-40B4-BE49-F238E27FC236}">
                    <a16:creationId xmlns:a16="http://schemas.microsoft.com/office/drawing/2014/main" id="{9E4DD2E1-1825-B0A3-AE8F-25EE4D38F4C4}"/>
                  </a:ext>
                </a:extLst>
              </p14:cNvPr>
              <p14:cNvContentPartPr/>
              <p14:nvPr/>
            </p14:nvContentPartPr>
            <p14:xfrm>
              <a:off x="3638814" y="3041750"/>
              <a:ext cx="360" cy="360"/>
            </p14:xfrm>
          </p:contentPart>
        </mc:Choice>
        <mc:Fallback xmlns="">
          <p:pic>
            <p:nvPicPr>
              <p:cNvPr id="4" name="Freihand 3">
                <a:extLst>
                  <a:ext uri="{FF2B5EF4-FFF2-40B4-BE49-F238E27FC236}">
                    <a16:creationId xmlns:a16="http://schemas.microsoft.com/office/drawing/2014/main" id="{9E4DD2E1-1825-B0A3-AE8F-25EE4D38F4C4}"/>
                  </a:ext>
                </a:extLst>
              </p:cNvPr>
              <p:cNvPicPr/>
              <p:nvPr/>
            </p:nvPicPr>
            <p:blipFill>
              <a:blip r:embed="rId3"/>
              <a:stretch>
                <a:fillRect/>
              </a:stretch>
            </p:blipFill>
            <p:spPr>
              <a:xfrm>
                <a:off x="3585174" y="293375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Freihand 4">
                <a:extLst>
                  <a:ext uri="{FF2B5EF4-FFF2-40B4-BE49-F238E27FC236}">
                    <a16:creationId xmlns:a16="http://schemas.microsoft.com/office/drawing/2014/main" id="{7EEACD72-D008-764C-2450-C5627D21F97F}"/>
                  </a:ext>
                </a:extLst>
              </p14:cNvPr>
              <p14:cNvContentPartPr/>
              <p14:nvPr/>
            </p14:nvContentPartPr>
            <p14:xfrm>
              <a:off x="3629814" y="2938790"/>
              <a:ext cx="360" cy="360"/>
            </p14:xfrm>
          </p:contentPart>
        </mc:Choice>
        <mc:Fallback xmlns="">
          <p:pic>
            <p:nvPicPr>
              <p:cNvPr id="5" name="Freihand 4">
                <a:extLst>
                  <a:ext uri="{FF2B5EF4-FFF2-40B4-BE49-F238E27FC236}">
                    <a16:creationId xmlns:a16="http://schemas.microsoft.com/office/drawing/2014/main" id="{7EEACD72-D008-764C-2450-C5627D21F97F}"/>
                  </a:ext>
                </a:extLst>
              </p:cNvPr>
              <p:cNvPicPr/>
              <p:nvPr/>
            </p:nvPicPr>
            <p:blipFill>
              <a:blip r:embed="rId3"/>
              <a:stretch>
                <a:fillRect/>
              </a:stretch>
            </p:blipFill>
            <p:spPr>
              <a:xfrm>
                <a:off x="3575814" y="283115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Freihand 5">
                <a:extLst>
                  <a:ext uri="{FF2B5EF4-FFF2-40B4-BE49-F238E27FC236}">
                    <a16:creationId xmlns:a16="http://schemas.microsoft.com/office/drawing/2014/main" id="{5FCB1153-DF12-85B5-FBB4-B99DF0C1F64F}"/>
                  </a:ext>
                </a:extLst>
              </p14:cNvPr>
              <p14:cNvContentPartPr/>
              <p14:nvPr/>
            </p14:nvContentPartPr>
            <p14:xfrm>
              <a:off x="3131840" y="2891784"/>
              <a:ext cx="360" cy="360"/>
            </p14:xfrm>
          </p:contentPart>
        </mc:Choice>
        <mc:Fallback xmlns="">
          <p:pic>
            <p:nvPicPr>
              <p:cNvPr id="6" name="Freihand 5">
                <a:extLst>
                  <a:ext uri="{FF2B5EF4-FFF2-40B4-BE49-F238E27FC236}">
                    <a16:creationId xmlns:a16="http://schemas.microsoft.com/office/drawing/2014/main" id="{5FCB1153-DF12-85B5-FBB4-B99DF0C1F64F}"/>
                  </a:ext>
                </a:extLst>
              </p:cNvPr>
              <p:cNvPicPr/>
              <p:nvPr/>
            </p:nvPicPr>
            <p:blipFill>
              <a:blip r:embed="rId3"/>
              <a:stretch>
                <a:fillRect/>
              </a:stretch>
            </p:blipFill>
            <p:spPr>
              <a:xfrm>
                <a:off x="3077840" y="2784144"/>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Freihand 6">
                <a:extLst>
                  <a:ext uri="{FF2B5EF4-FFF2-40B4-BE49-F238E27FC236}">
                    <a16:creationId xmlns:a16="http://schemas.microsoft.com/office/drawing/2014/main" id="{E76DC730-A2FA-5B8B-1128-D91E4E5E6774}"/>
                  </a:ext>
                </a:extLst>
              </p14:cNvPr>
              <p14:cNvContentPartPr/>
              <p14:nvPr/>
            </p14:nvContentPartPr>
            <p14:xfrm>
              <a:off x="3648174" y="3060110"/>
              <a:ext cx="360" cy="360"/>
            </p14:xfrm>
          </p:contentPart>
        </mc:Choice>
        <mc:Fallback xmlns="">
          <p:pic>
            <p:nvPicPr>
              <p:cNvPr id="7" name="Freihand 6">
                <a:extLst>
                  <a:ext uri="{FF2B5EF4-FFF2-40B4-BE49-F238E27FC236}">
                    <a16:creationId xmlns:a16="http://schemas.microsoft.com/office/drawing/2014/main" id="{E76DC730-A2FA-5B8B-1128-D91E4E5E6774}"/>
                  </a:ext>
                </a:extLst>
              </p:cNvPr>
              <p:cNvPicPr/>
              <p:nvPr/>
            </p:nvPicPr>
            <p:blipFill>
              <a:blip r:embed="rId3"/>
              <a:stretch>
                <a:fillRect/>
              </a:stretch>
            </p:blipFill>
            <p:spPr>
              <a:xfrm>
                <a:off x="3594174" y="295247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Freihand 7">
                <a:extLst>
                  <a:ext uri="{FF2B5EF4-FFF2-40B4-BE49-F238E27FC236}">
                    <a16:creationId xmlns:a16="http://schemas.microsoft.com/office/drawing/2014/main" id="{0B4FE0F8-8C91-DF00-59F7-816CFECD9CEC}"/>
                  </a:ext>
                </a:extLst>
              </p14:cNvPr>
              <p14:cNvContentPartPr/>
              <p14:nvPr/>
            </p14:nvContentPartPr>
            <p14:xfrm>
              <a:off x="3583014" y="3023030"/>
              <a:ext cx="360" cy="360"/>
            </p14:xfrm>
          </p:contentPart>
        </mc:Choice>
        <mc:Fallback xmlns="">
          <p:pic>
            <p:nvPicPr>
              <p:cNvPr id="8" name="Freihand 7">
                <a:extLst>
                  <a:ext uri="{FF2B5EF4-FFF2-40B4-BE49-F238E27FC236}">
                    <a16:creationId xmlns:a16="http://schemas.microsoft.com/office/drawing/2014/main" id="{0B4FE0F8-8C91-DF00-59F7-816CFECD9CEC}"/>
                  </a:ext>
                </a:extLst>
              </p:cNvPr>
              <p:cNvPicPr/>
              <p:nvPr/>
            </p:nvPicPr>
            <p:blipFill>
              <a:blip r:embed="rId3"/>
              <a:stretch>
                <a:fillRect/>
              </a:stretch>
            </p:blipFill>
            <p:spPr>
              <a:xfrm>
                <a:off x="3529014" y="29153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Freihand 8">
                <a:extLst>
                  <a:ext uri="{FF2B5EF4-FFF2-40B4-BE49-F238E27FC236}">
                    <a16:creationId xmlns:a16="http://schemas.microsoft.com/office/drawing/2014/main" id="{B253B717-84BF-70E4-DB8B-46D881D435EA}"/>
                  </a:ext>
                </a:extLst>
              </p14:cNvPr>
              <p14:cNvContentPartPr/>
              <p14:nvPr/>
            </p14:nvContentPartPr>
            <p14:xfrm>
              <a:off x="3583014" y="3023030"/>
              <a:ext cx="360" cy="360"/>
            </p14:xfrm>
          </p:contentPart>
        </mc:Choice>
        <mc:Fallback xmlns="">
          <p:pic>
            <p:nvPicPr>
              <p:cNvPr id="9" name="Freihand 8">
                <a:extLst>
                  <a:ext uri="{FF2B5EF4-FFF2-40B4-BE49-F238E27FC236}">
                    <a16:creationId xmlns:a16="http://schemas.microsoft.com/office/drawing/2014/main" id="{B253B717-84BF-70E4-DB8B-46D881D435EA}"/>
                  </a:ext>
                </a:extLst>
              </p:cNvPr>
              <p:cNvPicPr/>
              <p:nvPr/>
            </p:nvPicPr>
            <p:blipFill>
              <a:blip r:embed="rId3"/>
              <a:stretch>
                <a:fillRect/>
              </a:stretch>
            </p:blipFill>
            <p:spPr>
              <a:xfrm>
                <a:off x="3529014" y="29153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Freihand 9">
                <a:extLst>
                  <a:ext uri="{FF2B5EF4-FFF2-40B4-BE49-F238E27FC236}">
                    <a16:creationId xmlns:a16="http://schemas.microsoft.com/office/drawing/2014/main" id="{4E5F9C6F-18A7-F9AF-BEA2-B4EF286D8669}"/>
                  </a:ext>
                </a:extLst>
              </p14:cNvPr>
              <p14:cNvContentPartPr/>
              <p14:nvPr/>
            </p14:nvContentPartPr>
            <p14:xfrm>
              <a:off x="3190974" y="3004310"/>
              <a:ext cx="360" cy="360"/>
            </p14:xfrm>
          </p:contentPart>
        </mc:Choice>
        <mc:Fallback xmlns="">
          <p:pic>
            <p:nvPicPr>
              <p:cNvPr id="10" name="Freihand 9">
                <a:extLst>
                  <a:ext uri="{FF2B5EF4-FFF2-40B4-BE49-F238E27FC236}">
                    <a16:creationId xmlns:a16="http://schemas.microsoft.com/office/drawing/2014/main" id="{4E5F9C6F-18A7-F9AF-BEA2-B4EF286D8669}"/>
                  </a:ext>
                </a:extLst>
              </p:cNvPr>
              <p:cNvPicPr/>
              <p:nvPr/>
            </p:nvPicPr>
            <p:blipFill>
              <a:blip r:embed="rId3"/>
              <a:stretch>
                <a:fillRect/>
              </a:stretch>
            </p:blipFill>
            <p:spPr>
              <a:xfrm>
                <a:off x="3137334" y="28963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Freihand 10">
                <a:extLst>
                  <a:ext uri="{FF2B5EF4-FFF2-40B4-BE49-F238E27FC236}">
                    <a16:creationId xmlns:a16="http://schemas.microsoft.com/office/drawing/2014/main" id="{6737BF32-EB9A-2FA2-21D3-9CE743954364}"/>
                  </a:ext>
                </a:extLst>
              </p14:cNvPr>
              <p14:cNvContentPartPr/>
              <p14:nvPr/>
            </p14:nvContentPartPr>
            <p14:xfrm>
              <a:off x="2901894" y="2920430"/>
              <a:ext cx="360" cy="360"/>
            </p14:xfrm>
          </p:contentPart>
        </mc:Choice>
        <mc:Fallback xmlns="">
          <p:pic>
            <p:nvPicPr>
              <p:cNvPr id="11" name="Freihand 10">
                <a:extLst>
                  <a:ext uri="{FF2B5EF4-FFF2-40B4-BE49-F238E27FC236}">
                    <a16:creationId xmlns:a16="http://schemas.microsoft.com/office/drawing/2014/main" id="{6737BF32-EB9A-2FA2-21D3-9CE743954364}"/>
                  </a:ext>
                </a:extLst>
              </p:cNvPr>
              <p:cNvPicPr/>
              <p:nvPr/>
            </p:nvPicPr>
            <p:blipFill>
              <a:blip r:embed="rId3"/>
              <a:stretch>
                <a:fillRect/>
              </a:stretch>
            </p:blipFill>
            <p:spPr>
              <a:xfrm>
                <a:off x="2847894" y="28127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2" name="Freihand 11">
                <a:extLst>
                  <a:ext uri="{FF2B5EF4-FFF2-40B4-BE49-F238E27FC236}">
                    <a16:creationId xmlns:a16="http://schemas.microsoft.com/office/drawing/2014/main" id="{837F18C6-D467-D19A-AAEE-A9EAC4302F09}"/>
                  </a:ext>
                </a:extLst>
              </p14:cNvPr>
              <p14:cNvContentPartPr/>
              <p14:nvPr/>
            </p14:nvContentPartPr>
            <p14:xfrm>
              <a:off x="2463414" y="3013310"/>
              <a:ext cx="360" cy="360"/>
            </p14:xfrm>
          </p:contentPart>
        </mc:Choice>
        <mc:Fallback xmlns="">
          <p:pic>
            <p:nvPicPr>
              <p:cNvPr id="12" name="Freihand 11">
                <a:extLst>
                  <a:ext uri="{FF2B5EF4-FFF2-40B4-BE49-F238E27FC236}">
                    <a16:creationId xmlns:a16="http://schemas.microsoft.com/office/drawing/2014/main" id="{837F18C6-D467-D19A-AAEE-A9EAC4302F09}"/>
                  </a:ext>
                </a:extLst>
              </p:cNvPr>
              <p:cNvPicPr/>
              <p:nvPr/>
            </p:nvPicPr>
            <p:blipFill>
              <a:blip r:embed="rId3"/>
              <a:stretch>
                <a:fillRect/>
              </a:stretch>
            </p:blipFill>
            <p:spPr>
              <a:xfrm>
                <a:off x="2409414" y="290567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Freihand 12">
                <a:extLst>
                  <a:ext uri="{FF2B5EF4-FFF2-40B4-BE49-F238E27FC236}">
                    <a16:creationId xmlns:a16="http://schemas.microsoft.com/office/drawing/2014/main" id="{4F7D2869-4DC2-EF81-6546-1CC609CB77B1}"/>
                  </a:ext>
                </a:extLst>
              </p14:cNvPr>
              <p14:cNvContentPartPr/>
              <p14:nvPr/>
            </p14:nvContentPartPr>
            <p14:xfrm>
              <a:off x="2463414" y="3013310"/>
              <a:ext cx="360" cy="360"/>
            </p14:xfrm>
          </p:contentPart>
        </mc:Choice>
        <mc:Fallback xmlns="">
          <p:pic>
            <p:nvPicPr>
              <p:cNvPr id="13" name="Freihand 12">
                <a:extLst>
                  <a:ext uri="{FF2B5EF4-FFF2-40B4-BE49-F238E27FC236}">
                    <a16:creationId xmlns:a16="http://schemas.microsoft.com/office/drawing/2014/main" id="{4F7D2869-4DC2-EF81-6546-1CC609CB77B1}"/>
                  </a:ext>
                </a:extLst>
              </p:cNvPr>
              <p:cNvPicPr/>
              <p:nvPr/>
            </p:nvPicPr>
            <p:blipFill>
              <a:blip r:embed="rId3"/>
              <a:stretch>
                <a:fillRect/>
              </a:stretch>
            </p:blipFill>
            <p:spPr>
              <a:xfrm>
                <a:off x="2409414" y="290567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4" name="Freihand 13">
                <a:extLst>
                  <a:ext uri="{FF2B5EF4-FFF2-40B4-BE49-F238E27FC236}">
                    <a16:creationId xmlns:a16="http://schemas.microsoft.com/office/drawing/2014/main" id="{261B8052-2D07-BC48-DEB2-2D82D02CBC86}"/>
                  </a:ext>
                </a:extLst>
              </p14:cNvPr>
              <p14:cNvContentPartPr/>
              <p14:nvPr/>
            </p14:nvContentPartPr>
            <p14:xfrm>
              <a:off x="2463414" y="3013310"/>
              <a:ext cx="360" cy="360"/>
            </p14:xfrm>
          </p:contentPart>
        </mc:Choice>
        <mc:Fallback xmlns="">
          <p:pic>
            <p:nvPicPr>
              <p:cNvPr id="14" name="Freihand 13">
                <a:extLst>
                  <a:ext uri="{FF2B5EF4-FFF2-40B4-BE49-F238E27FC236}">
                    <a16:creationId xmlns:a16="http://schemas.microsoft.com/office/drawing/2014/main" id="{261B8052-2D07-BC48-DEB2-2D82D02CBC86}"/>
                  </a:ext>
                </a:extLst>
              </p:cNvPr>
              <p:cNvPicPr/>
              <p:nvPr/>
            </p:nvPicPr>
            <p:blipFill>
              <a:blip r:embed="rId3"/>
              <a:stretch>
                <a:fillRect/>
              </a:stretch>
            </p:blipFill>
            <p:spPr>
              <a:xfrm>
                <a:off x="2409414" y="290567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5" name="Freihand 14">
                <a:extLst>
                  <a:ext uri="{FF2B5EF4-FFF2-40B4-BE49-F238E27FC236}">
                    <a16:creationId xmlns:a16="http://schemas.microsoft.com/office/drawing/2014/main" id="{2F26370E-C695-7945-5E15-9915410DA7EA}"/>
                  </a:ext>
                </a:extLst>
              </p14:cNvPr>
              <p14:cNvContentPartPr/>
              <p14:nvPr/>
            </p14:nvContentPartPr>
            <p14:xfrm>
              <a:off x="2463414" y="3023030"/>
              <a:ext cx="360" cy="360"/>
            </p14:xfrm>
          </p:contentPart>
        </mc:Choice>
        <mc:Fallback xmlns="">
          <p:pic>
            <p:nvPicPr>
              <p:cNvPr id="15" name="Freihand 14">
                <a:extLst>
                  <a:ext uri="{FF2B5EF4-FFF2-40B4-BE49-F238E27FC236}">
                    <a16:creationId xmlns:a16="http://schemas.microsoft.com/office/drawing/2014/main" id="{2F26370E-C695-7945-5E15-9915410DA7EA}"/>
                  </a:ext>
                </a:extLst>
              </p:cNvPr>
              <p:cNvPicPr/>
              <p:nvPr/>
            </p:nvPicPr>
            <p:blipFill>
              <a:blip r:embed="rId3"/>
              <a:stretch>
                <a:fillRect/>
              </a:stretch>
            </p:blipFill>
            <p:spPr>
              <a:xfrm>
                <a:off x="2409414" y="29153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6" name="Freihand 15">
                <a:extLst>
                  <a:ext uri="{FF2B5EF4-FFF2-40B4-BE49-F238E27FC236}">
                    <a16:creationId xmlns:a16="http://schemas.microsoft.com/office/drawing/2014/main" id="{4968CAE2-5CE2-9251-C509-69595FF5BF5E}"/>
                  </a:ext>
                </a:extLst>
              </p14:cNvPr>
              <p14:cNvContentPartPr/>
              <p14:nvPr/>
            </p14:nvContentPartPr>
            <p14:xfrm>
              <a:off x="2463414" y="3023030"/>
              <a:ext cx="360" cy="360"/>
            </p14:xfrm>
          </p:contentPart>
        </mc:Choice>
        <mc:Fallback xmlns="">
          <p:pic>
            <p:nvPicPr>
              <p:cNvPr id="16" name="Freihand 15">
                <a:extLst>
                  <a:ext uri="{FF2B5EF4-FFF2-40B4-BE49-F238E27FC236}">
                    <a16:creationId xmlns:a16="http://schemas.microsoft.com/office/drawing/2014/main" id="{4968CAE2-5CE2-9251-C509-69595FF5BF5E}"/>
                  </a:ext>
                </a:extLst>
              </p:cNvPr>
              <p:cNvPicPr/>
              <p:nvPr/>
            </p:nvPicPr>
            <p:blipFill>
              <a:blip r:embed="rId3"/>
              <a:stretch>
                <a:fillRect/>
              </a:stretch>
            </p:blipFill>
            <p:spPr>
              <a:xfrm>
                <a:off x="2409414" y="29153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7" name="Freihand 16">
                <a:extLst>
                  <a:ext uri="{FF2B5EF4-FFF2-40B4-BE49-F238E27FC236}">
                    <a16:creationId xmlns:a16="http://schemas.microsoft.com/office/drawing/2014/main" id="{BFC91CC2-27B1-0C2A-11F9-774A75AF1F51}"/>
                  </a:ext>
                </a:extLst>
              </p14:cNvPr>
              <p14:cNvContentPartPr/>
              <p14:nvPr/>
            </p14:nvContentPartPr>
            <p14:xfrm>
              <a:off x="3489414" y="5355470"/>
              <a:ext cx="360" cy="360"/>
            </p14:xfrm>
          </p:contentPart>
        </mc:Choice>
        <mc:Fallback xmlns="">
          <p:pic>
            <p:nvPicPr>
              <p:cNvPr id="17" name="Freihand 16">
                <a:extLst>
                  <a:ext uri="{FF2B5EF4-FFF2-40B4-BE49-F238E27FC236}">
                    <a16:creationId xmlns:a16="http://schemas.microsoft.com/office/drawing/2014/main" id="{BFC91CC2-27B1-0C2A-11F9-774A75AF1F51}"/>
                  </a:ext>
                </a:extLst>
              </p:cNvPr>
              <p:cNvPicPr/>
              <p:nvPr/>
            </p:nvPicPr>
            <p:blipFill>
              <a:blip r:embed="rId3"/>
              <a:stretch>
                <a:fillRect/>
              </a:stretch>
            </p:blipFill>
            <p:spPr>
              <a:xfrm>
                <a:off x="3435774" y="524783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8" name="Freihand 17">
                <a:extLst>
                  <a:ext uri="{FF2B5EF4-FFF2-40B4-BE49-F238E27FC236}">
                    <a16:creationId xmlns:a16="http://schemas.microsoft.com/office/drawing/2014/main" id="{A53454B6-EC8E-BD0A-31F4-34778259B298}"/>
                  </a:ext>
                </a:extLst>
              </p14:cNvPr>
              <p14:cNvContentPartPr/>
              <p14:nvPr/>
            </p14:nvContentPartPr>
            <p14:xfrm>
              <a:off x="3209694" y="5383550"/>
              <a:ext cx="360" cy="360"/>
            </p14:xfrm>
          </p:contentPart>
        </mc:Choice>
        <mc:Fallback xmlns="">
          <p:pic>
            <p:nvPicPr>
              <p:cNvPr id="18" name="Freihand 17">
                <a:extLst>
                  <a:ext uri="{FF2B5EF4-FFF2-40B4-BE49-F238E27FC236}">
                    <a16:creationId xmlns:a16="http://schemas.microsoft.com/office/drawing/2014/main" id="{A53454B6-EC8E-BD0A-31F4-34778259B298}"/>
                  </a:ext>
                </a:extLst>
              </p:cNvPr>
              <p:cNvPicPr/>
              <p:nvPr/>
            </p:nvPicPr>
            <p:blipFill>
              <a:blip r:embed="rId3"/>
              <a:stretch>
                <a:fillRect/>
              </a:stretch>
            </p:blipFill>
            <p:spPr>
              <a:xfrm>
                <a:off x="3155694" y="52759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9" name="Freihand 18">
                <a:extLst>
                  <a:ext uri="{FF2B5EF4-FFF2-40B4-BE49-F238E27FC236}">
                    <a16:creationId xmlns:a16="http://schemas.microsoft.com/office/drawing/2014/main" id="{7B335427-416A-34EB-0BC8-496B70BBC0A9}"/>
                  </a:ext>
                </a:extLst>
              </p14:cNvPr>
              <p14:cNvContentPartPr/>
              <p14:nvPr/>
            </p14:nvContentPartPr>
            <p14:xfrm>
              <a:off x="1847454" y="5616830"/>
              <a:ext cx="360" cy="360"/>
            </p14:xfrm>
          </p:contentPart>
        </mc:Choice>
        <mc:Fallback xmlns="">
          <p:pic>
            <p:nvPicPr>
              <p:cNvPr id="19" name="Freihand 18">
                <a:extLst>
                  <a:ext uri="{FF2B5EF4-FFF2-40B4-BE49-F238E27FC236}">
                    <a16:creationId xmlns:a16="http://schemas.microsoft.com/office/drawing/2014/main" id="{7B335427-416A-34EB-0BC8-496B70BBC0A9}"/>
                  </a:ext>
                </a:extLst>
              </p:cNvPr>
              <p:cNvPicPr/>
              <p:nvPr/>
            </p:nvPicPr>
            <p:blipFill>
              <a:blip r:embed="rId3"/>
              <a:stretch>
                <a:fillRect/>
              </a:stretch>
            </p:blipFill>
            <p:spPr>
              <a:xfrm>
                <a:off x="1793454" y="55091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0" name="Freihand 19">
                <a:extLst>
                  <a:ext uri="{FF2B5EF4-FFF2-40B4-BE49-F238E27FC236}">
                    <a16:creationId xmlns:a16="http://schemas.microsoft.com/office/drawing/2014/main" id="{521C0783-7732-6F09-4B3F-71AA8C8E474F}"/>
                  </a:ext>
                </a:extLst>
              </p14:cNvPr>
              <p14:cNvContentPartPr/>
              <p14:nvPr/>
            </p14:nvContentPartPr>
            <p14:xfrm>
              <a:off x="3769494" y="5234150"/>
              <a:ext cx="360" cy="360"/>
            </p14:xfrm>
          </p:contentPart>
        </mc:Choice>
        <mc:Fallback xmlns="">
          <p:pic>
            <p:nvPicPr>
              <p:cNvPr id="20" name="Freihand 19">
                <a:extLst>
                  <a:ext uri="{FF2B5EF4-FFF2-40B4-BE49-F238E27FC236}">
                    <a16:creationId xmlns:a16="http://schemas.microsoft.com/office/drawing/2014/main" id="{521C0783-7732-6F09-4B3F-71AA8C8E474F}"/>
                  </a:ext>
                </a:extLst>
              </p:cNvPr>
              <p:cNvPicPr/>
              <p:nvPr/>
            </p:nvPicPr>
            <p:blipFill>
              <a:blip r:embed="rId3"/>
              <a:stretch>
                <a:fillRect/>
              </a:stretch>
            </p:blipFill>
            <p:spPr>
              <a:xfrm>
                <a:off x="3715494" y="51265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1" name="Freihand 20">
                <a:extLst>
                  <a:ext uri="{FF2B5EF4-FFF2-40B4-BE49-F238E27FC236}">
                    <a16:creationId xmlns:a16="http://schemas.microsoft.com/office/drawing/2014/main" id="{D465B7C2-C9CF-AEF3-E00B-A97B81FD26E2}"/>
                  </a:ext>
                </a:extLst>
              </p14:cNvPr>
              <p14:cNvContentPartPr/>
              <p14:nvPr/>
            </p14:nvContentPartPr>
            <p14:xfrm>
              <a:off x="3769494" y="5234150"/>
              <a:ext cx="360" cy="360"/>
            </p14:xfrm>
          </p:contentPart>
        </mc:Choice>
        <mc:Fallback xmlns="">
          <p:pic>
            <p:nvPicPr>
              <p:cNvPr id="21" name="Freihand 20">
                <a:extLst>
                  <a:ext uri="{FF2B5EF4-FFF2-40B4-BE49-F238E27FC236}">
                    <a16:creationId xmlns:a16="http://schemas.microsoft.com/office/drawing/2014/main" id="{D465B7C2-C9CF-AEF3-E00B-A97B81FD26E2}"/>
                  </a:ext>
                </a:extLst>
              </p:cNvPr>
              <p:cNvPicPr/>
              <p:nvPr/>
            </p:nvPicPr>
            <p:blipFill>
              <a:blip r:embed="rId3"/>
              <a:stretch>
                <a:fillRect/>
              </a:stretch>
            </p:blipFill>
            <p:spPr>
              <a:xfrm>
                <a:off x="3715494" y="51265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2" name="Freihand 21">
                <a:extLst>
                  <a:ext uri="{FF2B5EF4-FFF2-40B4-BE49-F238E27FC236}">
                    <a16:creationId xmlns:a16="http://schemas.microsoft.com/office/drawing/2014/main" id="{3565C724-4E8C-7128-F524-5D612FB3C9CD}"/>
                  </a:ext>
                </a:extLst>
              </p14:cNvPr>
              <p14:cNvContentPartPr/>
              <p14:nvPr/>
            </p14:nvContentPartPr>
            <p14:xfrm>
              <a:off x="3769494" y="5234150"/>
              <a:ext cx="360" cy="360"/>
            </p14:xfrm>
          </p:contentPart>
        </mc:Choice>
        <mc:Fallback xmlns="">
          <p:pic>
            <p:nvPicPr>
              <p:cNvPr id="22" name="Freihand 21">
                <a:extLst>
                  <a:ext uri="{FF2B5EF4-FFF2-40B4-BE49-F238E27FC236}">
                    <a16:creationId xmlns:a16="http://schemas.microsoft.com/office/drawing/2014/main" id="{3565C724-4E8C-7128-F524-5D612FB3C9CD}"/>
                  </a:ext>
                </a:extLst>
              </p:cNvPr>
              <p:cNvPicPr/>
              <p:nvPr/>
            </p:nvPicPr>
            <p:blipFill>
              <a:blip r:embed="rId3"/>
              <a:stretch>
                <a:fillRect/>
              </a:stretch>
            </p:blipFill>
            <p:spPr>
              <a:xfrm>
                <a:off x="3715494" y="51265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3" name="Freihand 22">
                <a:extLst>
                  <a:ext uri="{FF2B5EF4-FFF2-40B4-BE49-F238E27FC236}">
                    <a16:creationId xmlns:a16="http://schemas.microsoft.com/office/drawing/2014/main" id="{BADF7B1C-3608-8C2D-1127-B5F937F10F86}"/>
                  </a:ext>
                </a:extLst>
              </p14:cNvPr>
              <p14:cNvContentPartPr/>
              <p14:nvPr/>
            </p14:nvContentPartPr>
            <p14:xfrm>
              <a:off x="3648174" y="4860830"/>
              <a:ext cx="360" cy="360"/>
            </p14:xfrm>
          </p:contentPart>
        </mc:Choice>
        <mc:Fallback xmlns="">
          <p:pic>
            <p:nvPicPr>
              <p:cNvPr id="23" name="Freihand 22">
                <a:extLst>
                  <a:ext uri="{FF2B5EF4-FFF2-40B4-BE49-F238E27FC236}">
                    <a16:creationId xmlns:a16="http://schemas.microsoft.com/office/drawing/2014/main" id="{BADF7B1C-3608-8C2D-1127-B5F937F10F86}"/>
                  </a:ext>
                </a:extLst>
              </p:cNvPr>
              <p:cNvPicPr/>
              <p:nvPr/>
            </p:nvPicPr>
            <p:blipFill>
              <a:blip r:embed="rId3"/>
              <a:stretch>
                <a:fillRect/>
              </a:stretch>
            </p:blipFill>
            <p:spPr>
              <a:xfrm>
                <a:off x="3594174" y="4753190"/>
                <a:ext cx="108000" cy="216000"/>
              </a:xfrm>
              <a:prstGeom prst="rect">
                <a:avLst/>
              </a:prstGeom>
            </p:spPr>
          </p:pic>
        </mc:Fallback>
      </mc:AlternateContent>
    </p:spTree>
    <p:extLst>
      <p:ext uri="{BB962C8B-B14F-4D97-AF65-F5344CB8AC3E}">
        <p14:creationId xmlns:p14="http://schemas.microsoft.com/office/powerpoint/2010/main" val="1851483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E8E853-E613-8612-656E-4C196CF5ED4B}"/>
              </a:ext>
            </a:extLst>
          </p:cNvPr>
          <p:cNvSpPr>
            <a:spLocks noGrp="1"/>
          </p:cNvSpPr>
          <p:nvPr>
            <p:ph type="title"/>
          </p:nvPr>
        </p:nvSpPr>
        <p:spPr/>
        <p:txBody>
          <a:bodyPr/>
          <a:lstStyle/>
          <a:p>
            <a:r>
              <a:rPr lang="de-DE" sz="2800" dirty="0"/>
              <a:t>Utopien der Ökologiebewegung</a:t>
            </a:r>
          </a:p>
        </p:txBody>
      </p:sp>
      <p:sp>
        <p:nvSpPr>
          <p:cNvPr id="3" name="Inhaltsplatzhalter 2">
            <a:extLst>
              <a:ext uri="{FF2B5EF4-FFF2-40B4-BE49-F238E27FC236}">
                <a16:creationId xmlns:a16="http://schemas.microsoft.com/office/drawing/2014/main" id="{0BA3BD11-3C48-277F-C136-72B7D8BA80A8}"/>
              </a:ext>
            </a:extLst>
          </p:cNvPr>
          <p:cNvSpPr>
            <a:spLocks noGrp="1"/>
          </p:cNvSpPr>
          <p:nvPr>
            <p:ph idx="1"/>
          </p:nvPr>
        </p:nvSpPr>
        <p:spPr/>
        <p:txBody>
          <a:bodyPr>
            <a:normAutofit fontScale="40000" lnSpcReduction="20000"/>
          </a:bodyPr>
          <a:lstStyle/>
          <a:p>
            <a:pPr marL="0" indent="0">
              <a:buNone/>
            </a:pPr>
            <a:endParaRPr lang="de-DE" sz="4800" dirty="0"/>
          </a:p>
          <a:p>
            <a:r>
              <a:rPr lang="de-DE" sz="4800" dirty="0"/>
              <a:t>„</a:t>
            </a:r>
            <a:r>
              <a:rPr lang="de-DE" sz="4800" dirty="0" err="1"/>
              <a:t>Ökotopia</a:t>
            </a:r>
            <a:r>
              <a:rPr lang="de-DE" sz="4800" dirty="0"/>
              <a:t>“ (Ernest </a:t>
            </a:r>
            <a:r>
              <a:rPr lang="de-DE" sz="4800" dirty="0" err="1"/>
              <a:t>Callenbach</a:t>
            </a:r>
            <a:r>
              <a:rPr lang="de-DE" sz="4800" dirty="0"/>
              <a:t> 1975)</a:t>
            </a:r>
          </a:p>
          <a:p>
            <a:r>
              <a:rPr lang="de-DE" sz="4800" dirty="0"/>
              <a:t>„</a:t>
            </a:r>
            <a:r>
              <a:rPr lang="de-DE" sz="4800" dirty="0" err="1"/>
              <a:t>Governing</a:t>
            </a:r>
            <a:r>
              <a:rPr lang="de-DE" sz="4800" dirty="0"/>
              <a:t> </a:t>
            </a:r>
            <a:r>
              <a:rPr lang="de-DE" sz="4800" dirty="0" err="1"/>
              <a:t>the</a:t>
            </a:r>
            <a:r>
              <a:rPr lang="de-DE" sz="4800" dirty="0"/>
              <a:t> Commons“ (Elinor Ostrom 1990)</a:t>
            </a:r>
          </a:p>
          <a:p>
            <a:r>
              <a:rPr lang="de-DE" sz="4800" dirty="0"/>
              <a:t>„Die solare Weltwirtschaft“ (Hermann Scheer 1999)</a:t>
            </a:r>
          </a:p>
          <a:p>
            <a:r>
              <a:rPr lang="de-DE" sz="4800" dirty="0"/>
              <a:t>„Greening </a:t>
            </a:r>
            <a:r>
              <a:rPr lang="de-DE" sz="4800" dirty="0" err="1"/>
              <a:t>the</a:t>
            </a:r>
            <a:r>
              <a:rPr lang="de-DE" sz="4800" dirty="0"/>
              <a:t> North: A </a:t>
            </a:r>
            <a:r>
              <a:rPr lang="de-DE" sz="4800" dirty="0" err="1"/>
              <a:t>Blueprint</a:t>
            </a:r>
            <a:r>
              <a:rPr lang="de-DE" sz="4800" dirty="0"/>
              <a:t> </a:t>
            </a:r>
            <a:r>
              <a:rPr lang="de-DE" sz="4800" dirty="0" err="1"/>
              <a:t>for</a:t>
            </a:r>
            <a:r>
              <a:rPr lang="de-DE" sz="4800" dirty="0"/>
              <a:t> Ecology and Equity“ (Wolfgang Sachs, Reinhard Loske et al.)</a:t>
            </a:r>
          </a:p>
          <a:p>
            <a:r>
              <a:rPr lang="de-DE" sz="4800" dirty="0"/>
              <a:t>„</a:t>
            </a:r>
            <a:r>
              <a:rPr lang="de-DE" sz="4800" dirty="0" err="1"/>
              <a:t>Prosperity</a:t>
            </a:r>
            <a:r>
              <a:rPr lang="de-DE" sz="4800" dirty="0"/>
              <a:t> </a:t>
            </a:r>
            <a:r>
              <a:rPr lang="de-DE" sz="4800" dirty="0" err="1"/>
              <a:t>Without</a:t>
            </a:r>
            <a:r>
              <a:rPr lang="de-DE" sz="4800" dirty="0"/>
              <a:t> Growth“ (Tim Jackson 2011)</a:t>
            </a:r>
          </a:p>
          <a:p>
            <a:r>
              <a:rPr lang="de-DE" sz="4800" dirty="0"/>
              <a:t>„Die nachhaltige Weltgesellschaft“ (SDG, Vereinte Nationen 2015)</a:t>
            </a:r>
          </a:p>
          <a:p>
            <a:endParaRPr lang="de-DE" dirty="0"/>
          </a:p>
        </p:txBody>
      </p:sp>
    </p:spTree>
    <p:extLst>
      <p:ext uri="{BB962C8B-B14F-4D97-AF65-F5344CB8AC3E}">
        <p14:creationId xmlns:p14="http://schemas.microsoft.com/office/powerpoint/2010/main" val="25631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89F1F2-9197-ADF4-7B13-D7D0631A891C}"/>
              </a:ext>
            </a:extLst>
          </p:cNvPr>
          <p:cNvSpPr>
            <a:spLocks noGrp="1"/>
          </p:cNvSpPr>
          <p:nvPr>
            <p:ph type="title"/>
          </p:nvPr>
        </p:nvSpPr>
        <p:spPr/>
        <p:txBody>
          <a:bodyPr/>
          <a:lstStyle/>
          <a:p>
            <a:r>
              <a:rPr lang="de-DE" sz="2400" dirty="0"/>
              <a:t>Zwischenfazit II</a:t>
            </a:r>
          </a:p>
        </p:txBody>
      </p:sp>
      <p:sp>
        <p:nvSpPr>
          <p:cNvPr id="3" name="Inhaltsplatzhalter 2">
            <a:extLst>
              <a:ext uri="{FF2B5EF4-FFF2-40B4-BE49-F238E27FC236}">
                <a16:creationId xmlns:a16="http://schemas.microsoft.com/office/drawing/2014/main" id="{1D9DD6A4-B76E-FA11-1D47-CD1ABCB0154F}"/>
              </a:ext>
            </a:extLst>
          </p:cNvPr>
          <p:cNvSpPr>
            <a:spLocks noGrp="1"/>
          </p:cNvSpPr>
          <p:nvPr>
            <p:ph idx="1"/>
          </p:nvPr>
        </p:nvSpPr>
        <p:spPr/>
        <p:txBody>
          <a:bodyPr>
            <a:normAutofit fontScale="70000" lnSpcReduction="20000"/>
          </a:bodyPr>
          <a:lstStyle/>
          <a:p>
            <a:r>
              <a:rPr lang="de-DE" sz="2000" dirty="0"/>
              <a:t>Ökologiebewegung sowie ökologisch orientierte Forschung, Publizistik und Politik haben lange vor allem mit (gut begründeten) Dystopien gearbeitet und damit viel Aufmerksamkeit und auch partielle Erfolge erzielt – aber mit Blick auf die anhaltenden großen Zerstörungstendenzen doch wenig erreicht.</a:t>
            </a:r>
          </a:p>
          <a:p>
            <a:r>
              <a:rPr lang="de-DE" sz="2000" dirty="0"/>
              <a:t>Der Übergang des ökologischen Diskurses von primär dystopischen zu eher utopischen bzw. visionären und einladenden Erzählungen und Strategien lässt sich auf die späten 80er/frühen 90er Jahre des 20. Jahrhunderts datieren. In diesen Erzählungen lässt sich meist eine „Anders-Besser-Weniger“-Trias erkennen.</a:t>
            </a:r>
          </a:p>
          <a:p>
            <a:r>
              <a:rPr lang="de-DE" sz="2000" dirty="0"/>
              <a:t>In den letzten Jahren nehmen dystopische Erzählungen wieder stark zu („Selbstverbrennung“; „Klimakollaps“; „Letzte Generation“) und stehen neben praktisch orientierten Veränderungsstrategien (Energiewende, Agrarwende, Mobilitätswende, </a:t>
            </a:r>
            <a:r>
              <a:rPr lang="de-DE" sz="2000" dirty="0" err="1"/>
              <a:t>Bauwende</a:t>
            </a:r>
            <a:r>
              <a:rPr lang="de-DE" sz="2000" dirty="0"/>
              <a:t>, Ressourcenwende …)</a:t>
            </a:r>
          </a:p>
          <a:p>
            <a:r>
              <a:rPr lang="de-DE" sz="2000" dirty="0"/>
              <a:t>Das Nebeneinander von Dystopie (dem, was schlimmstenfalls passieren könnte) und Utopie (dem, was möglich ist, wenn wir es gut machen) wird zum „neuen Normal“ und ist auszuhalten. Nicht sonderlich vielversprechend sind die Extreme „blinder Fortschrittsoptimismus“ (ohne realistische Krisenanalyse) und „fatalistischer Katastrophismus“ (ohne realistische Handlungsorientierung)</a:t>
            </a:r>
          </a:p>
          <a:p>
            <a:endParaRPr lang="de-DE" dirty="0"/>
          </a:p>
        </p:txBody>
      </p:sp>
    </p:spTree>
    <p:extLst>
      <p:ext uri="{BB962C8B-B14F-4D97-AF65-F5344CB8AC3E}">
        <p14:creationId xmlns:p14="http://schemas.microsoft.com/office/powerpoint/2010/main" val="1209635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E0D78-3F41-E44F-125A-451AA4BA59E3}"/>
              </a:ext>
            </a:extLst>
          </p:cNvPr>
          <p:cNvSpPr>
            <a:spLocks noGrp="1"/>
          </p:cNvSpPr>
          <p:nvPr>
            <p:ph type="title"/>
          </p:nvPr>
        </p:nvSpPr>
        <p:spPr/>
        <p:txBody>
          <a:bodyPr/>
          <a:lstStyle/>
          <a:p>
            <a:r>
              <a:rPr lang="de-DE" sz="2400" dirty="0"/>
              <a:t>Der Blick zurück I</a:t>
            </a:r>
          </a:p>
        </p:txBody>
      </p:sp>
      <p:sp>
        <p:nvSpPr>
          <p:cNvPr id="3" name="Inhaltsplatzhalter 2">
            <a:extLst>
              <a:ext uri="{FF2B5EF4-FFF2-40B4-BE49-F238E27FC236}">
                <a16:creationId xmlns:a16="http://schemas.microsoft.com/office/drawing/2014/main" id="{EAF70A16-D496-D257-3696-0BF1D243E635}"/>
              </a:ext>
            </a:extLst>
          </p:cNvPr>
          <p:cNvSpPr>
            <a:spLocks noGrp="1"/>
          </p:cNvSpPr>
          <p:nvPr>
            <p:ph idx="1"/>
          </p:nvPr>
        </p:nvSpPr>
        <p:spPr/>
        <p:txBody>
          <a:bodyPr/>
          <a:lstStyle/>
          <a:p>
            <a:pPr marL="0" indent="0">
              <a:buNone/>
            </a:pPr>
            <a:r>
              <a:rPr lang="de-DE" sz="2400" b="1" dirty="0"/>
              <a:t>„Nichts im Übermaß“</a:t>
            </a:r>
          </a:p>
          <a:p>
            <a:pPr marL="0" indent="0">
              <a:buNone/>
            </a:pPr>
            <a:endParaRPr lang="de-DE" dirty="0"/>
          </a:p>
          <a:p>
            <a:pPr marL="0" indent="0">
              <a:buNone/>
            </a:pPr>
            <a:r>
              <a:rPr lang="de-DE" dirty="0"/>
              <a:t>Eine der beiden Inschriften am Eingang des Tempels von Delphi. Die zweite Inschrift lautete: „</a:t>
            </a:r>
            <a:r>
              <a:rPr lang="de-DE" b="1" dirty="0"/>
              <a:t>Erkenne Dich selbst</a:t>
            </a:r>
            <a:r>
              <a:rPr lang="de-DE" dirty="0"/>
              <a:t>“.</a:t>
            </a:r>
          </a:p>
          <a:p>
            <a:pPr marL="0" indent="0">
              <a:buNone/>
            </a:pPr>
            <a:endParaRPr lang="de-DE" dirty="0"/>
          </a:p>
          <a:p>
            <a:pPr marL="0" indent="0">
              <a:buNone/>
            </a:pPr>
            <a:r>
              <a:rPr lang="de-DE" dirty="0"/>
              <a:t>Etwa 500 vor Christi Geburt</a:t>
            </a:r>
          </a:p>
          <a:p>
            <a:endParaRPr lang="de-DE" dirty="0"/>
          </a:p>
        </p:txBody>
      </p:sp>
    </p:spTree>
    <p:extLst>
      <p:ext uri="{BB962C8B-B14F-4D97-AF65-F5344CB8AC3E}">
        <p14:creationId xmlns:p14="http://schemas.microsoft.com/office/powerpoint/2010/main" val="1864496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ADE87-710F-C6F9-8B9C-8A280BFD6496}"/>
              </a:ext>
            </a:extLst>
          </p:cNvPr>
          <p:cNvSpPr>
            <a:spLocks noGrp="1"/>
          </p:cNvSpPr>
          <p:nvPr>
            <p:ph type="title"/>
          </p:nvPr>
        </p:nvSpPr>
        <p:spPr>
          <a:xfrm>
            <a:off x="789570" y="404664"/>
            <a:ext cx="7524003" cy="970450"/>
          </a:xfrm>
        </p:spPr>
        <p:txBody>
          <a:bodyPr/>
          <a:lstStyle/>
          <a:p>
            <a:r>
              <a:rPr lang="de-DE" sz="2400" dirty="0"/>
              <a:t>Der Blick zurück II</a:t>
            </a:r>
          </a:p>
        </p:txBody>
      </p:sp>
      <p:sp>
        <p:nvSpPr>
          <p:cNvPr id="3" name="Inhaltsplatzhalter 2">
            <a:extLst>
              <a:ext uri="{FF2B5EF4-FFF2-40B4-BE49-F238E27FC236}">
                <a16:creationId xmlns:a16="http://schemas.microsoft.com/office/drawing/2014/main" id="{AB4F2BC8-3D13-62B4-4E83-401C8B250601}"/>
              </a:ext>
            </a:extLst>
          </p:cNvPr>
          <p:cNvSpPr>
            <a:spLocks noGrp="1"/>
          </p:cNvSpPr>
          <p:nvPr>
            <p:ph idx="1"/>
          </p:nvPr>
        </p:nvSpPr>
        <p:spPr/>
        <p:txBody>
          <a:bodyPr/>
          <a:lstStyle/>
          <a:p>
            <a:pPr marL="0" indent="0">
              <a:buNone/>
            </a:pPr>
            <a:r>
              <a:rPr lang="de-DE" sz="2400" dirty="0"/>
              <a:t>„</a:t>
            </a:r>
            <a:r>
              <a:rPr lang="de-DE" sz="2400" b="1" dirty="0"/>
              <a:t>Herr, gib mir weder Armut noch Reichtum</a:t>
            </a:r>
            <a:r>
              <a:rPr lang="de-DE" sz="2400" dirty="0"/>
              <a:t>.“</a:t>
            </a:r>
          </a:p>
          <a:p>
            <a:pPr marL="0" indent="0">
              <a:buNone/>
            </a:pPr>
            <a:endParaRPr lang="de-DE" sz="2000" dirty="0"/>
          </a:p>
          <a:p>
            <a:pPr marL="0" indent="0">
              <a:buNone/>
            </a:pPr>
            <a:endParaRPr lang="de-DE" sz="2000" dirty="0"/>
          </a:p>
          <a:p>
            <a:pPr marL="0" indent="0">
              <a:buNone/>
            </a:pPr>
            <a:r>
              <a:rPr lang="de-DE" dirty="0"/>
              <a:t>Altes Testament. Die Weisheitsbücher und die Psalmen, Buch der Sprichwörter, Spr. 30,8</a:t>
            </a:r>
          </a:p>
          <a:p>
            <a:endParaRPr lang="de-DE" dirty="0"/>
          </a:p>
        </p:txBody>
      </p:sp>
    </p:spTree>
    <p:extLst>
      <p:ext uri="{BB962C8B-B14F-4D97-AF65-F5344CB8AC3E}">
        <p14:creationId xmlns:p14="http://schemas.microsoft.com/office/powerpoint/2010/main" val="603992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itierfähig">
  <a:themeElements>
    <a:clrScheme name="Zitierfähig">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Zitierfähig">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itierfähig">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TM03457503[[fn=Zitierfähig]]</Template>
  <TotalTime>0</TotalTime>
  <Words>1469</Words>
  <Application>Microsoft Office PowerPoint</Application>
  <PresentationFormat>Bildschirmpräsentation (4:3)</PresentationFormat>
  <Paragraphs>104</Paragraphs>
  <Slides>20</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20</vt:i4>
      </vt:variant>
    </vt:vector>
  </HeadingPairs>
  <TitlesOfParts>
    <vt:vector size="23" baseType="lpstr">
      <vt:lpstr>Century Gothic</vt:lpstr>
      <vt:lpstr>Wingdings 2</vt:lpstr>
      <vt:lpstr>Zitierfähig</vt:lpstr>
      <vt:lpstr>       Perspektiven zur Wachstumsgesellschaft Zeit, dass sich was dreht  Reinhard Loske   Evangelischer Kirchentag in Nürnberg „Jetzt ist die Zeit. Hoffen. Machen.“  House of Students, 9.6.2023</vt:lpstr>
      <vt:lpstr>Planetare Grenzen (Rockström et al. 2009, Steffen et al., 2015)</vt:lpstr>
      <vt:lpstr>PowerPoint-Präsentation</vt:lpstr>
      <vt:lpstr>Zwischenfazit I</vt:lpstr>
      <vt:lpstr>Dystopien der Ökologiebewegung</vt:lpstr>
      <vt:lpstr>Utopien der Ökologiebewegung</vt:lpstr>
      <vt:lpstr>Zwischenfazit II</vt:lpstr>
      <vt:lpstr>Der Blick zurück I</vt:lpstr>
      <vt:lpstr>Der Blick zurück II</vt:lpstr>
      <vt:lpstr>Der Blick zurück III</vt:lpstr>
      <vt:lpstr>Der Blick zurück IV</vt:lpstr>
      <vt:lpstr>Der Blick zurück V</vt:lpstr>
      <vt:lpstr>Der Blick zurück VI</vt:lpstr>
      <vt:lpstr>Der Blick zurück VII</vt:lpstr>
      <vt:lpstr>Zwischenfazit III</vt:lpstr>
      <vt:lpstr>Theoretische Konstrukte und Grundorientierungen der Mainstreamökonomik, die heute eine systematische Ausrichtung am Prinzip der sozial-ökologischen Transformation erschweren oder unmöglich machen</vt:lpstr>
      <vt:lpstr>Was folgt aus den theoretischen Konstrukten für die politischen und gesellschaftlichen Realitäten in kapitalistischen Ökonomien, wie wir sie kennen?</vt:lpstr>
      <vt:lpstr>Zwischenfazit IV</vt:lpstr>
      <vt:lpstr>Ökonomie(n) mit Zukunft   (Loske 2014, 2020, 2023)</vt:lpstr>
      <vt:lpstr>Zum Weiterlesen: „Politik der Zukunftsfähigkeit“ (S. Fischer 2016) und „Ökonomie(n) mit Zukunft“ (Natur und Text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dc:creator>
  <cp:lastModifiedBy>Reinhard Loske</cp:lastModifiedBy>
  <cp:revision>329</cp:revision>
  <dcterms:created xsi:type="dcterms:W3CDTF">2012-05-14T17:46:56Z</dcterms:created>
  <dcterms:modified xsi:type="dcterms:W3CDTF">2023-06-09T08:39:59Z</dcterms:modified>
</cp:coreProperties>
</file>